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431" r:id="rId2"/>
    <p:sldId id="433" r:id="rId3"/>
    <p:sldId id="434" r:id="rId4"/>
    <p:sldId id="283" r:id="rId5"/>
    <p:sldId id="335" r:id="rId6"/>
    <p:sldId id="258" r:id="rId7"/>
    <p:sldId id="271" r:id="rId8"/>
    <p:sldId id="272" r:id="rId9"/>
    <p:sldId id="339" r:id="rId10"/>
    <p:sldId id="340" r:id="rId11"/>
    <p:sldId id="355" r:id="rId12"/>
    <p:sldId id="404" r:id="rId13"/>
    <p:sldId id="357" r:id="rId14"/>
    <p:sldId id="356" r:id="rId15"/>
    <p:sldId id="398" r:id="rId16"/>
    <p:sldId id="362" r:id="rId17"/>
    <p:sldId id="363" r:id="rId18"/>
    <p:sldId id="421" r:id="rId19"/>
    <p:sldId id="405" r:id="rId20"/>
    <p:sldId id="406" r:id="rId21"/>
    <p:sldId id="430" r:id="rId22"/>
    <p:sldId id="407" r:id="rId23"/>
    <p:sldId id="408" r:id="rId24"/>
    <p:sldId id="361" r:id="rId25"/>
    <p:sldId id="364" r:id="rId26"/>
    <p:sldId id="369" r:id="rId27"/>
    <p:sldId id="415" r:id="rId28"/>
    <p:sldId id="416" r:id="rId29"/>
    <p:sldId id="417" r:id="rId30"/>
    <p:sldId id="418" r:id="rId31"/>
    <p:sldId id="419" r:id="rId32"/>
    <p:sldId id="420" r:id="rId33"/>
    <p:sldId id="422" r:id="rId34"/>
    <p:sldId id="425" r:id="rId35"/>
    <p:sldId id="426" r:id="rId36"/>
    <p:sldId id="427" r:id="rId37"/>
    <p:sldId id="428" r:id="rId38"/>
    <p:sldId id="429" r:id="rId39"/>
    <p:sldId id="282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99"/>
    <a:srgbClr val="9DD387"/>
    <a:srgbClr val="001A00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95" autoAdjust="0"/>
    <p:restoredTop sz="94580" autoAdjust="0"/>
  </p:normalViewPr>
  <p:slideViewPr>
    <p:cSldViewPr>
      <p:cViewPr>
        <p:scale>
          <a:sx n="70" d="100"/>
          <a:sy n="70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FA7F6A-931C-486A-BF26-C285FFA360D9}" type="datetimeFigureOut">
              <a:rPr lang="en-US"/>
              <a:pPr>
                <a:defRPr/>
              </a:pPr>
              <a:t>7/27/2018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E98651-76DE-4853-B9D4-99EAA5BB8C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2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a-IR" smtClean="0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mtClean="0"/>
              <a:t>1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7C797B-15AF-453E-BD5A-D0BB2A244450}" type="slidenum">
              <a:rPr lang="en-US"/>
              <a:pPr eaLnBrk="1" hangingPunct="1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2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F825C-4709-4CC3-8772-64B66C72D7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1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B3994-2EFA-401C-8FC5-9953413DEC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4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582E86-0E42-4545-A12C-608D0E9E6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6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7F375C-B513-4588-B6DD-500BF69B02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60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1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9ED06A6-6BC0-4EBC-9B10-CAC57A818CC3}" type="slidenum">
              <a:rPr lang="en-US" altLang="fa-IR"/>
              <a:pPr/>
              <a:t>‹#›</a:t>
            </a:fld>
            <a:endParaRPr lang="en-US" alt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1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97575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4"/>
            <a:ext cx="8229601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1CEBC-6C80-47DA-8E47-9026EB49E31A}" type="slidenum">
              <a:rPr lang="ar-SA" altLang="fa-IR"/>
              <a:pPr/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8257180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92508-73EB-4EDA-BC45-8D95D15E24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7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64176-0424-4C63-8D10-C1E35F1270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4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C9E9B-D151-40A1-91D3-D3E7439B8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4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177AC-0316-49C7-A93A-980A94E351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1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22CAC-6E6D-4000-958C-5500C70B2B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3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BDB17-8B5E-4C29-A466-565093F91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9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E9A55-890D-44C5-A45A-68394860A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0ABA4-F8C3-41BA-80EA-D5823925F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0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00"/>
            </a:gs>
            <a:gs pos="100000">
              <a:srgbClr val="001A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A413E8-7A29-4318-890B-A49CC71141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228600" y="15007"/>
            <a:ext cx="53578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>
              <a:spcBef>
                <a:spcPct val="0"/>
              </a:spcBef>
              <a:buFontTx/>
              <a:buNone/>
            </a:pPr>
            <a:r>
              <a:rPr lang="en-US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@</a:t>
            </a:r>
            <a:r>
              <a:rPr lang="en-US" altLang="fa-IR" sz="2400" b="1" dirty="0" err="1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fbpgroup</a:t>
            </a:r>
            <a:r>
              <a:rPr lang="en-US" altLang="fa-IR" sz="2400" b="1" baseline="0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کانال </a:t>
            </a:r>
            <a:r>
              <a:rPr lang="fa-IR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تلگرامی</a:t>
            </a:r>
            <a:endParaRPr lang="en-US" altLang="fa-IR" sz="2400" b="1" dirty="0">
              <a:solidFill>
                <a:srgbClr val="FF0000"/>
              </a:solidFill>
              <a:latin typeface="Tahoma" panose="020B0604030504040204" pitchFamily="34" charset="0"/>
              <a:cs typeface="B Titr" panose="00000700000000000000" pitchFamily="2" charset="-7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ESM0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838629" y="639910"/>
            <a:ext cx="7329829" cy="575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73768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533400"/>
            <a:ext cx="6400800" cy="1143000"/>
          </a:xfrm>
        </p:spPr>
        <p:txBody>
          <a:bodyPr/>
          <a:lstStyle/>
          <a:p>
            <a:pPr algn="r" rtl="1" eaLnBrk="1" hangingPunct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عوامل مؤثر در ايجاد فرهنگ سازمانی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525963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ديدگاههای بنيانگذاران ، مؤسسان ، ومديران ارشد سازمان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فرهنگ ملی ، محلی ،بومی ،و نظام ارزشی موجود در جامعه ، نظير شعائر ، آداب ورسوم و نمادهای فيزيکی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عوامل مختلف اثرگذار ازقبيل جريانات سياسی ، تاريخی ، اقتصادی ، اجتماعی ، و . . . 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ميزان مراودات اجتماعی و تعامل کارکنان با يکديگر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85BD04-2ED2-4D1D-AB2D-C89F10D06E68}" type="slidenum">
              <a:rPr lang="en-US" sz="1800">
                <a:solidFill>
                  <a:srgbClr val="FFFFFF"/>
                </a:solidFill>
              </a:rPr>
              <a:pPr eaLnBrk="1" hangingPunct="1"/>
              <a:t>10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3581400" y="762000"/>
            <a:ext cx="5257800" cy="9144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/>
            </a:r>
            <a:b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تعريف رهبری</a:t>
            </a:r>
            <a:r>
              <a:rPr lang="en-US" sz="4000" b="1" smtClean="0">
                <a:solidFill>
                  <a:srgbClr val="FFFFCC"/>
                </a:solidFill>
                <a:cs typeface="B Titr" panose="00000700000000000000" pitchFamily="2" charset="-78"/>
              </a:rPr>
              <a:t/>
            </a:r>
            <a:br>
              <a:rPr lang="en-US" sz="4000" b="1" smtClean="0">
                <a:solidFill>
                  <a:srgbClr val="FFFFCC"/>
                </a:solidFill>
                <a:cs typeface="B Titr" panose="00000700000000000000" pitchFamily="2" charset="-78"/>
              </a:rPr>
            </a:br>
            <a:r>
              <a:rPr lang="en-US" sz="4000" b="1" smtClean="0">
                <a:solidFill>
                  <a:srgbClr val="FFFFCC"/>
                </a:solidFill>
                <a:cs typeface="B Titr" panose="00000700000000000000" pitchFamily="2" charset="-78"/>
              </a:rPr>
              <a:t/>
            </a:r>
            <a:br>
              <a:rPr lang="en-US" sz="4000" b="1" smtClean="0">
                <a:solidFill>
                  <a:srgbClr val="FFFFCC"/>
                </a:solidFill>
                <a:cs typeface="B Titr" panose="00000700000000000000" pitchFamily="2" charset="-78"/>
              </a:rPr>
            </a:br>
            <a:endParaRPr lang="en-US" sz="4000" b="1" smtClean="0">
              <a:solidFill>
                <a:srgbClr val="FFFFCC"/>
              </a:solidFill>
              <a:cs typeface="B Titr" panose="00000700000000000000" pitchFamily="2" charset="-78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534400" cy="4953000"/>
          </a:xfrm>
        </p:spPr>
        <p:txBody>
          <a:bodyPr/>
          <a:lstStyle/>
          <a:p>
            <a:pPr marL="609600" indent="-609600" algn="r" rtl="1" eaLnBrk="1" hangingPunct="1"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رهبری يعنی جريان نفوذ بر زيردستان</a:t>
            </a:r>
            <a:r>
              <a:rPr lang="fa-IR" sz="28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  <a:p>
            <a:pPr marL="609600" indent="-609600" algn="r" rtl="1" eaLnBrk="1" hangingPunct="1">
              <a:lnSpc>
                <a:spcPct val="20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توانائی ايجاد حالتی در کارکنان که با اعتماد به نفس و علاقمندی انجام وظيفه نمايند </a:t>
            </a:r>
            <a:endParaRPr lang="fa-IR" sz="2800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20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تأثير گذاری برافراد در انجام وظايفشان با ميل و علاقه </a:t>
            </a:r>
          </a:p>
          <a:p>
            <a:pPr marL="609600" indent="-609600" algn="r" rtl="1" eaLnBrk="1" hangingPunct="1">
              <a:lnSpc>
                <a:spcPct val="20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پيشگامی يکنفر از اعضای سازمان که بتواند از افراد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 من ها )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، گروه  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 ما )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 بسازد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FA2A0A-F79D-4A17-BCEA-443D6127FD75}" type="slidenum">
              <a:rPr lang="en-US" sz="1800">
                <a:solidFill>
                  <a:srgbClr val="FFFFFF"/>
                </a:solidFill>
              </a:rPr>
              <a:pPr eaLnBrk="1" hangingPunct="1"/>
              <a:t>11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/>
          <a:lstStyle/>
          <a:p>
            <a:pPr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مقايسه مديران و رهبران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200400"/>
            <a:ext cx="7315200" cy="198120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		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			 رجوع به صفحات 12 و 13</a:t>
            </a:r>
            <a:endParaRPr lang="en-US" sz="2800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4111478-A62D-40BB-9E4D-3F9A0B6A259F}" type="slidenum">
              <a:rPr lang="en-US"/>
              <a:pPr eaLnBrk="1" hangingPunct="1"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قدرت و نفوذ در مديران و رهبران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315200" cy="426720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	-  قدرت يعنی توانايی اعمال نفوذ در ديگران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endParaRPr lang="fa-IR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	-  نفوذ يعنی تأثير گذاری بر رفتار ديگران اعم از 	اينکه  بطور مستقيم باشد ويا بطور غير مستقيم 	انجام پذيرد .</a:t>
            </a:r>
            <a:endParaRPr lang="en-US" sz="2800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F7B844-BBD7-4552-B3F3-923F57F31B5E}" type="slidenum">
              <a:rPr lang="en-US" sz="1800">
                <a:solidFill>
                  <a:srgbClr val="FFFFFF"/>
                </a:solidFill>
              </a:rPr>
              <a:pPr eaLnBrk="1" hangingPunct="1"/>
              <a:t>13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منابع قدرت رهبران و مديران  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3810000"/>
            <a:ext cx="6629400" cy="838200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sz="3200" b="1" smtClean="0">
                <a:solidFill>
                  <a:schemeClr val="bg1"/>
                </a:solidFill>
                <a:cs typeface="B Titr" panose="00000700000000000000" pitchFamily="2" charset="-78"/>
              </a:rPr>
              <a:t>ب ) قدرت سازمانی :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1447800"/>
            <a:ext cx="6629400" cy="914400"/>
          </a:xfrm>
        </p:spPr>
        <p:txBody>
          <a:bodyPr/>
          <a:lstStyle/>
          <a:p>
            <a:pPr marL="533400" indent="-533400" algn="r" rtl="1" eaLnBrk="1" hangingPunct="1">
              <a:buFontTx/>
              <a:buNone/>
            </a:pPr>
            <a:r>
              <a:rPr lang="fa-IR" sz="3200" b="1" smtClean="0">
                <a:solidFill>
                  <a:schemeClr val="bg1"/>
                </a:solidFill>
                <a:cs typeface="B Titr" panose="00000700000000000000" pitchFamily="2" charset="-78"/>
              </a:rPr>
              <a:t>الف ) قدرت فردی :</a:t>
            </a:r>
            <a:endParaRPr lang="en-US" sz="32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533400" indent="-533400" algn="r" rtl="1" eaLnBrk="1" hangingPunct="1">
              <a:buFontTx/>
              <a:buNone/>
            </a:pPr>
            <a:endParaRPr lang="fa-IR" sz="32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533400" indent="-533400" algn="r" rtl="1" eaLnBrk="1" hangingPunct="1">
              <a:buFontTx/>
              <a:buNone/>
            </a:pPr>
            <a:endParaRPr lang="en-US" smtClean="0">
              <a:cs typeface="B Titr" panose="00000700000000000000" pitchFamily="2" charset="-78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209800" y="2209800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   قدرت مبتني بر مرجعيت</a:t>
            </a:r>
            <a:r>
              <a:rPr lang="en-US" sz="28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4343400" y="3008313"/>
            <a:ext cx="4283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>
              <a:cs typeface="B Titr" panose="00000700000000000000" pitchFamily="2" charset="-78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57400" y="2743200"/>
            <a:ext cx="419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   قدرت مبتني بر</a:t>
            </a:r>
            <a:r>
              <a:rPr lang="fa-IR">
                <a:cs typeface="B Titr" panose="00000700000000000000" pitchFamily="2" charset="-78"/>
              </a:rPr>
              <a:t> </a:t>
            </a: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تخصص</a:t>
            </a:r>
            <a:endParaRPr lang="en-US" sz="2800" b="1" i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676400" y="4495800"/>
            <a:ext cx="464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   قدرت قانونی</a:t>
            </a:r>
            <a:r>
              <a:rPr lang="en-US" sz="28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600200" y="5029200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   قدرت مبتني بر</a:t>
            </a:r>
            <a:r>
              <a:rPr lang="fa-IR">
                <a:cs typeface="B Titr" panose="00000700000000000000" pitchFamily="2" charset="-78"/>
              </a:rPr>
              <a:t> </a:t>
            </a: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پاداش</a:t>
            </a:r>
            <a:endParaRPr lang="en-US" sz="2800" b="1" i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362200" y="55626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800" b="1" i="1">
                <a:solidFill>
                  <a:schemeClr val="bg1"/>
                </a:solidFill>
                <a:cs typeface="B Titr" panose="00000700000000000000" pitchFamily="2" charset="-78"/>
              </a:rPr>
              <a:t>   قدرت  مبتني بر تنبيه</a:t>
            </a:r>
            <a:r>
              <a:rPr lang="fa-IR">
                <a:cs typeface="B Titr" panose="00000700000000000000" pitchFamily="2" charset="-78"/>
              </a:rPr>
              <a:t> </a:t>
            </a:r>
            <a:r>
              <a:rPr lang="en-US"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3323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213C76-AFEA-4CE2-894A-B65E2F68DE1B}" type="slidenum">
              <a:rPr lang="en-US" sz="1800">
                <a:solidFill>
                  <a:srgbClr val="FFFFFF"/>
                </a:solidFill>
              </a:rPr>
              <a:pPr eaLnBrk="1" hangingPunct="1"/>
              <a:t>14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  <p:bldP spid="7172" grpId="0" build="p"/>
      <p:bldP spid="7175" grpId="0"/>
      <p:bldP spid="7177" grpId="0"/>
      <p:bldP spid="7178" grpId="0"/>
      <p:bldP spid="7179" grpId="0"/>
      <p:bldP spid="71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مهمترين استراتژی های نفوذ در ديگران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6705600" cy="4495800"/>
          </a:xfrm>
        </p:spPr>
        <p:txBody>
          <a:bodyPr/>
          <a:lstStyle/>
          <a:p>
            <a:pPr marL="609600" indent="-609600" algn="r" rtl="1">
              <a:lnSpc>
                <a:spcPct val="18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استراتژی ادب و احترام</a:t>
            </a:r>
            <a:r>
              <a:rPr lang="en-US" sz="28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fa-IR" sz="2800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18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استراتژی ترس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، رعب و وحشت</a:t>
            </a:r>
            <a:r>
              <a:rPr lang="fa-IR" sz="28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  <a:p>
            <a:pPr marL="609600" indent="-609600" algn="r" rtl="1">
              <a:lnSpc>
                <a:spcPct val="18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استراتژی استفاده از هنر و ادبيات </a:t>
            </a:r>
            <a:endParaRPr lang="fa-IR" sz="2800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18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استراتژی تبليغات</a:t>
            </a:r>
            <a:r>
              <a:rPr lang="en-US" sz="28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fa-IR" sz="2800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18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استراتژی خودخواهی .</a:t>
            </a:r>
            <a:r>
              <a:rPr lang="en-US" sz="28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8BED77-3A03-46E7-9900-8C94A6E37885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15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اهداف عمده كاركنان در محيط كار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marL="990600" lvl="1" indent="-533400" algn="r" rtl="1" eaLnBrk="1" hangingPunct="1">
              <a:lnSpc>
                <a:spcPct val="180000"/>
              </a:lnSpc>
              <a:buFontTx/>
              <a:buAutoNum type="arabicPeriod"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برابري</a:t>
            </a:r>
          </a:p>
          <a:p>
            <a:pPr marL="990600" lvl="1" indent="-533400" algn="r" rtl="1" eaLnBrk="1" hangingPunct="1">
              <a:lnSpc>
                <a:spcPct val="180000"/>
              </a:lnSpc>
              <a:buFontTx/>
              <a:buAutoNum type="arabicPeriod"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موفقيت</a:t>
            </a:r>
          </a:p>
          <a:p>
            <a:pPr marL="990600" lvl="1" indent="-533400" algn="r" rtl="1" eaLnBrk="1" hangingPunct="1">
              <a:lnSpc>
                <a:spcPct val="180000"/>
              </a:lnSpc>
              <a:buFontTx/>
              <a:buAutoNum type="arabicPeriod"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همراهي و رفاقت</a:t>
            </a:r>
            <a:endParaRPr lang="fa-IR" sz="32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ctr" rtl="1" eaLnBrk="1" hangingPunct="1"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	</a:t>
            </a:r>
          </a:p>
          <a:p>
            <a:pPr marL="609600" indent="-609600" algn="ctr" rtl="1" eaLnBrk="1" hangingPunct="1"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	مديران و رهبران بايد اين سه هدف را براي كاركنان محقق نمايند  تا سبب ابقاي آنان در سازمان شوند .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5FF908-7860-4D2B-87CA-1C8AABCF68E5}" type="slidenum">
              <a:rPr lang="en-US" sz="1800">
                <a:solidFill>
                  <a:srgbClr val="FFFFFF"/>
                </a:solidFill>
              </a:rPr>
              <a:pPr eaLnBrk="1" hangingPunct="1"/>
              <a:t>16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تمهيدات مديران و رهبران سازمانها  براي تحقق اهداف كاركنان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924800" cy="4876800"/>
          </a:xfrm>
        </p:spPr>
        <p:txBody>
          <a:bodyPr/>
          <a:lstStyle/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  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ايجاد حس امنيت شغلي در كاركنان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القاي يك هدف الهام بخش به كاركنان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درك كاركنان توسط مدير و سرپرست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ارتقاي نقش تسريع كنندگي و تسهيل گري براي كاركنان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هدايت كاركنان براي بهسازي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ايجاد روابط عاطفي با كاركنان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همراهي و رفاقت با كاركنان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توجه به سخنان و ايده هاي كاركنان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12DA5C-4608-4965-9C21-6642AA0426CA}" type="slidenum">
              <a:rPr lang="en-US" sz="1800">
                <a:solidFill>
                  <a:srgbClr val="FFFFFF"/>
                </a:solidFill>
              </a:rPr>
              <a:pPr eaLnBrk="1" hangingPunct="1"/>
              <a:t>17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534400" cy="1143000"/>
          </a:xfrm>
        </p:spPr>
        <p:txBody>
          <a:bodyPr/>
          <a:lstStyle/>
          <a:p>
            <a:pPr algn="r" rtl="1">
              <a:defRPr/>
            </a:pPr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علل اهميت مديريت </a:t>
            </a:r>
            <a:r>
              <a:rPr lang="fa-I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صحيح برمنابع انسانی </a:t>
            </a:r>
            <a:br>
              <a:rPr lang="fa-I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</a:br>
            <a:r>
              <a:rPr lang="fa-I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در زمان حاضر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itchFamily="2" charset="-78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229600" cy="3886200"/>
          </a:xfrm>
        </p:spPr>
        <p:txBody>
          <a:bodyPr/>
          <a:lstStyle/>
          <a:p>
            <a:pPr marL="609600" indent="-609600" algn="r" rtl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ويژگيهای خاص سازمانهای امروزی</a:t>
            </a:r>
          </a:p>
          <a:p>
            <a:pPr marL="609600" indent="-609600" algn="r" rtl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تغيير ترکيب نيروهای انسانی سازمان نسبت به گذشته</a:t>
            </a:r>
          </a:p>
          <a:p>
            <a:pPr marL="609600" indent="-609600" algn="r" rtl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ويژگيهای ارتباطات جهانی در عصر کنونی</a:t>
            </a:r>
          </a:p>
          <a:p>
            <a:pPr marL="609600" indent="-609600" algn="r" rtl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آگاهی و دانش روزافزون کارکنان سازمان ها</a:t>
            </a:r>
          </a:p>
          <a:p>
            <a:pPr marL="609600" indent="-609600" algn="r" rtl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انتظارات و توقعات کارکنان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0C8331-D21D-4E66-8826-89FBF5CB7D3F}" type="slidenum">
              <a:rPr lang="en-US">
                <a:solidFill>
                  <a:srgbClr val="FFFFFF"/>
                </a:solidFill>
              </a:rPr>
              <a:pPr eaLnBrk="1" hangingPunct="1"/>
              <a:t>18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5943600" cy="14478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انتظارات و توقعات كاركنان</a:t>
            </a:r>
            <a:b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 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 بررسي گزارش مربوط به صفحات 6 تا 10 )</a:t>
            </a:r>
            <a:endParaRPr lang="en-US" sz="4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01000" cy="3733800"/>
          </a:xfrm>
        </p:spPr>
        <p:txBody>
          <a:bodyPr/>
          <a:lstStyle/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رفتار انساني و شناسايي شخصيت زيردستان</a:t>
            </a: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ارزش گذاري بركارِ آنان و ايجاد انگيزش مستمرو پويا</a:t>
            </a: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تامين امنيت اعم از جاني و مالي و شغلي زيردستان </a:t>
            </a: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فراهم كردن فرصت هاي رشد وپيشرفتِ كاري زيردستان .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57874F-EBC6-4E19-9BF5-DE555A2021EB}" type="slidenum">
              <a:rPr lang="en-US" sz="16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19</a:t>
            </a:fld>
            <a:endParaRPr lang="en-US" sz="16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  <p:bldP spid="1802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661478" y="723988"/>
            <a:ext cx="4639537" cy="577374"/>
          </a:xfrm>
        </p:spPr>
        <p:txBody>
          <a:bodyPr/>
          <a:lstStyle/>
          <a:p>
            <a:pPr eaLnBrk="1" hangingPunct="1"/>
            <a:r>
              <a:rPr lang="fa-IR" altLang="fa-IR" sz="2044" dirty="0">
                <a:cs typeface="B Titr" panose="00000700000000000000" pitchFamily="2" charset="-78"/>
              </a:rPr>
              <a:t>نرم افزار حسابداری و خرید و فروش پریال</a:t>
            </a:r>
            <a:endParaRPr lang="en-US" altLang="fa-IR" sz="2044" dirty="0">
              <a:cs typeface="B Titr" panose="00000700000000000000" pitchFamily="2" charset="-78"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68174" y="2607482"/>
            <a:ext cx="8807652" cy="3873328"/>
          </a:xfrm>
        </p:spPr>
        <p:txBody>
          <a:bodyPr>
            <a:noAutofit/>
          </a:bodyPr>
          <a:lstStyle/>
          <a:p>
            <a:pPr algn="r" rtl="1">
              <a:buFont typeface="Wingdings 2" panose="05020102010507070707" pitchFamily="18" charset="2"/>
              <a:buNone/>
            </a:pPr>
            <a:r>
              <a:rPr lang="fa-IR" altLang="fa-IR" sz="1927" b="1" dirty="0">
                <a:cs typeface="B Titr" panose="00000700000000000000" pitchFamily="2" charset="-78"/>
              </a:rPr>
              <a:t>شما خودتان به آسانی:</a:t>
            </a:r>
            <a:endParaRPr lang="en-US" altLang="fa-IR" sz="1927" b="1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خرید و فروش خود را ثبت نمایید.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برگشت از خرید و برگشت از فروش خود را ثبت نمائید.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حسابها و مبالغ دریافتی و پرداختی روزانه خود را ثبت نمائید.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چکهای صادره و دریافتی مشتریان را ثبت نمائید.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دسته چکهای حسابهای حسابهای جاری خود را ثبت نمائید.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altLang="fa-IR" sz="1927" b="1" dirty="0">
                <a:cs typeface="B Mitra" panose="00000400000000000000" pitchFamily="2" charset="-78"/>
              </a:rPr>
              <a:t>شما تنها این موارد را ثبت و نرم افزار پریال به صورت هوشمند عملیات حسابداری مربوطه را برای شما انجام می دهد.</a:t>
            </a:r>
            <a:endParaRPr lang="en-US" altLang="fa-IR" sz="1927" b="1" dirty="0">
              <a:cs typeface="B Mitra" panose="00000400000000000000" pitchFamily="2" charset="-78"/>
            </a:endParaRPr>
          </a:p>
          <a:p>
            <a:pPr algn="r" rtl="1" eaLnBrk="1" hangingPunct="1">
              <a:buFont typeface="Wingdings" panose="05000000000000000000" pitchFamily="2" charset="2"/>
              <a:buChar char="ü"/>
            </a:pPr>
            <a:endParaRPr lang="en-US" altLang="fa-IR" sz="1927" b="1" dirty="0">
              <a:cs typeface="B Mitra" panose="00000400000000000000" pitchFamily="2" charset="-78"/>
            </a:endParaRPr>
          </a:p>
        </p:txBody>
      </p:sp>
      <p:sp>
        <p:nvSpPr>
          <p:cNvPr id="16388" name="Cloud Callout 6"/>
          <p:cNvSpPr>
            <a:spLocks noChangeArrowheads="1"/>
          </p:cNvSpPr>
          <p:nvPr/>
        </p:nvSpPr>
        <p:spPr bwMode="auto">
          <a:xfrm>
            <a:off x="1034676" y="1424620"/>
            <a:ext cx="2943637" cy="949315"/>
          </a:xfrm>
          <a:prstGeom prst="cloudCallout">
            <a:avLst>
              <a:gd name="adj1" fmla="val 69282"/>
              <a:gd name="adj2" fmla="val 5567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6709" tIns="23354" rIns="46709" bIns="23354"/>
          <a:lstStyle>
            <a:lvl1pPr algn="r" defTabSz="685800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6858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6858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6858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6858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a-IR" altLang="fa-IR" sz="1431" dirty="0">
                <a:solidFill>
                  <a:srgbClr val="FF0000"/>
                </a:solidFill>
                <a:cs typeface="B Titr" panose="00000700000000000000" pitchFamily="2" charset="-78"/>
              </a:rPr>
              <a:t>خودتان حسابدار</a:t>
            </a:r>
          </a:p>
          <a:p>
            <a:pPr algn="ctr" eaLnBrk="1" hangingPunct="1"/>
            <a:r>
              <a:rPr lang="fa-IR" altLang="fa-IR" sz="1431" dirty="0">
                <a:solidFill>
                  <a:srgbClr val="FF0000"/>
                </a:solidFill>
                <a:cs typeface="B Titr" panose="00000700000000000000" pitchFamily="2" charset="-78"/>
              </a:rPr>
              <a:t>خودتان باشید</a:t>
            </a:r>
            <a:endParaRPr lang="en-US" altLang="fa-IR" sz="143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9" name="Down Arrow Callout 8"/>
          <p:cNvSpPr/>
          <p:nvPr/>
        </p:nvSpPr>
        <p:spPr bwMode="auto">
          <a:xfrm>
            <a:off x="4124375" y="1644111"/>
            <a:ext cx="3425321" cy="620623"/>
          </a:xfrm>
          <a:prstGeom prst="down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6709" tIns="23354" rIns="46709" bIns="23354"/>
          <a:lstStyle/>
          <a:p>
            <a:pPr defTabSz="467106">
              <a:defRPr/>
            </a:pPr>
            <a:endParaRPr lang="en-US" sz="919"/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4129240" y="1716550"/>
            <a:ext cx="3318280" cy="38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altLang="fa-IR" sz="1927" dirty="0">
                <a:solidFill>
                  <a:srgbClr val="FF0000"/>
                </a:solidFill>
                <a:cs typeface="B Koodak" panose="00000700000000000000" pitchFamily="2" charset="-78"/>
              </a:rPr>
              <a:t>بهترین نرم افزار برای فروشگاه شما</a:t>
            </a:r>
            <a:endParaRPr lang="en-US" altLang="fa-IR" sz="1927" dirty="0">
              <a:solidFill>
                <a:srgbClr val="FF0000"/>
              </a:solidFill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054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انواع سبك های رهبري ومديريت</a:t>
            </a:r>
            <a:r>
              <a:rPr lang="fa-IR" sz="3200" b="1" smtClean="0">
                <a:solidFill>
                  <a:schemeClr val="bg1"/>
                </a:solidFill>
                <a:cs typeface="B Titr" panose="00000700000000000000" pitchFamily="2" charset="-78"/>
              </a:rPr>
              <a:t>  </a:t>
            </a:r>
            <a:r>
              <a:rPr lang="fa-IR" sz="2000" b="1" i="1" smtClean="0">
                <a:solidFill>
                  <a:schemeClr val="bg1"/>
                </a:solidFill>
                <a:cs typeface="B Titr" panose="00000700000000000000" pitchFamily="2" charset="-78"/>
              </a:rPr>
              <a:t>(صفحات 13تا 24)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5638800" cy="4495800"/>
          </a:xfrm>
        </p:spPr>
        <p:txBody>
          <a:bodyPr/>
          <a:lstStyle/>
          <a:p>
            <a:pPr algn="r" rtl="1" eaLnBrk="1" hangingPunct="1">
              <a:lnSpc>
                <a:spcPct val="14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الف)   روش استبدادی</a:t>
            </a:r>
          </a:p>
          <a:p>
            <a:pPr algn="r" rtl="1" eaLnBrk="1" hangingPunct="1">
              <a:lnSpc>
                <a:spcPct val="14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ب  )   روش مشارکتی</a:t>
            </a:r>
            <a:endParaRPr lang="fa-IR" sz="28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lvl="2" algn="r" rtl="1" eaLnBrk="1" hangingPunct="1">
              <a:lnSpc>
                <a:spcPct val="140000"/>
              </a:lnSpc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مشورت جويانه</a:t>
            </a:r>
          </a:p>
          <a:p>
            <a:pPr lvl="2" algn="r" rtl="1" eaLnBrk="1" hangingPunct="1">
              <a:lnSpc>
                <a:spcPct val="140000"/>
              </a:lnSpc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توافق جويانه</a:t>
            </a:r>
          </a:p>
          <a:p>
            <a:pPr lvl="2" algn="r" rtl="1" eaLnBrk="1" hangingPunct="1">
              <a:lnSpc>
                <a:spcPct val="140000"/>
              </a:lnSpc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دموکراتيك</a:t>
            </a:r>
            <a:endParaRPr lang="fa-IR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 eaLnBrk="1" hangingPunct="1">
              <a:lnSpc>
                <a:spcPct val="140000"/>
              </a:lnSpc>
              <a:buFontTx/>
              <a:buNone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ج  )    روش تفويضی</a:t>
            </a:r>
            <a:r>
              <a:rPr lang="en-US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01D2A0-477A-487C-AD12-8FB276C53FA6}" type="slidenum">
              <a:rPr lang="en-US" sz="1800">
                <a:solidFill>
                  <a:srgbClr val="FFFFFF"/>
                </a:solidFill>
              </a:rPr>
              <a:pPr eaLnBrk="1" hangingPunct="1"/>
              <a:t>20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همان سبك ها به بياني ديگر  </a:t>
            </a:r>
            <a:r>
              <a:rPr lang="fa-IR" sz="2000" b="1" i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5638800" cy="4495800"/>
          </a:xfrm>
        </p:spPr>
        <p:txBody>
          <a:bodyPr/>
          <a:lstStyle/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آرماني		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Visionary</a:t>
            </a:r>
          </a:p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مربي گري		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Coaching</a:t>
            </a:r>
          </a:p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پيوند جويانه	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Affiliative</a:t>
            </a:r>
          </a:p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دموكراتيك       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Democratic</a:t>
            </a:r>
          </a:p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پيشتازي	       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Pacesetting</a:t>
            </a:r>
          </a:p>
          <a:p>
            <a:pPr marL="514350" indent="-514350" algn="r" rtl="1" eaLnBrk="1" hangingPunct="1">
              <a:lnSpc>
                <a:spcPct val="140000"/>
              </a:lnSpc>
              <a:buFontTx/>
              <a:buAutoNum type="arabicParenR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آمرانه	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Commanding  </a:t>
            </a:r>
            <a:endParaRPr lang="en-US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400FFF5-B17D-4E1C-BE80-458D7F534D3A}" type="slidenum">
              <a:rPr lang="en-US" sz="1800">
                <a:solidFill>
                  <a:srgbClr val="FFFFFF"/>
                </a:solidFill>
              </a:rPr>
              <a:pPr eaLnBrk="1" hangingPunct="1"/>
              <a:t>21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991600" cy="1143000"/>
          </a:xfrm>
        </p:spPr>
        <p:txBody>
          <a:bodyPr/>
          <a:lstStyle/>
          <a:p>
            <a:pPr algn="r" rtl="1" eaLnBrk="1" hangingPunct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طبقه بندی نظريه های رهبری در مورد نقش آنان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6934200" cy="4953000"/>
          </a:xfrm>
        </p:spPr>
        <p:txBody>
          <a:bodyPr/>
          <a:lstStyle/>
          <a:p>
            <a:pPr marL="609600" indent="-609600" algn="r" rtl="1" eaLnBrk="1" hangingPunct="1">
              <a:lnSpc>
                <a:spcPct val="2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نظريه خصوصيات رهبری</a:t>
            </a:r>
          </a:p>
          <a:p>
            <a:pPr marL="609600" indent="-609600" algn="r" rtl="1" eaLnBrk="1" hangingPunct="1">
              <a:lnSpc>
                <a:spcPct val="2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نظريه های موقعيتی و اقتضائی</a:t>
            </a:r>
          </a:p>
          <a:p>
            <a:pPr marL="609600" indent="-609600" algn="r" rtl="1" eaLnBrk="1" hangingPunct="1">
              <a:lnSpc>
                <a:spcPct val="2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نظريه مبادله</a:t>
            </a: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 تئوری مراوده)</a:t>
            </a:r>
          </a:p>
          <a:p>
            <a:pPr marL="609600" indent="-609600" algn="r" rtl="1" eaLnBrk="1" hangingPunct="1">
              <a:lnSpc>
                <a:spcPct val="250000"/>
              </a:lnSpc>
              <a:buFontTx/>
              <a:buAutoNum type="arabicPeriod"/>
            </a:pPr>
            <a:r>
              <a:rPr lang="fa-IR" sz="2800" b="1" i="1" smtClean="0">
                <a:solidFill>
                  <a:schemeClr val="bg1"/>
                </a:solidFill>
                <a:cs typeface="B Titr" panose="00000700000000000000" pitchFamily="2" charset="-78"/>
              </a:rPr>
              <a:t>نظريه رفتاري در مديريت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 (شبكه مديريت )</a:t>
            </a:r>
            <a:r>
              <a:rPr lang="fa-IR" sz="2800" b="1" i="1" smtClean="0">
                <a:solidFill>
                  <a:schemeClr val="bg1"/>
                </a:solidFill>
                <a:cs typeface="B Titr" panose="00000700000000000000" pitchFamily="2" charset="-78"/>
              </a:rPr>
              <a:t>.</a:t>
            </a:r>
            <a:endParaRPr lang="en-US" sz="28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A6ECFB-83D1-45E2-8EFE-0257204D1F47}" type="slidenum">
              <a:rPr lang="en-US" sz="1800">
                <a:solidFill>
                  <a:srgbClr val="FFFFFF"/>
                </a:solidFill>
              </a:rPr>
              <a:pPr eaLnBrk="1" hangingPunct="1"/>
              <a:t>22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r" rtl="1"/>
            <a:r>
              <a:rPr lang="fa-IR" smtClean="0">
                <a:solidFill>
                  <a:schemeClr val="bg1"/>
                </a:solidFill>
                <a:cs typeface="B Titr" panose="00000700000000000000" pitchFamily="2" charset="-78"/>
              </a:rPr>
              <a:t> شبکه مدیریت بلیک و موتون    </a:t>
            </a:r>
            <a:endParaRPr lang="en-US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66800" y="1828800"/>
          <a:ext cx="7543800" cy="40719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838200"/>
                <a:gridCol w="838200"/>
                <a:gridCol w="838200"/>
                <a:gridCol w="838200"/>
                <a:gridCol w="838200"/>
                <a:gridCol w="838200"/>
                <a:gridCol w="838200"/>
                <a:gridCol w="838200"/>
                <a:gridCol w="838200"/>
              </a:tblGrid>
              <a:tr h="575399"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1/9</a:t>
                      </a:r>
                      <a:endParaRPr lang="en-US" sz="1600" dirty="0"/>
                    </a:p>
                  </a:txBody>
                  <a:tcPr marT="41100" marB="4110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a-IR" sz="1600" dirty="0" smtClean="0">
                          <a:solidFill>
                            <a:schemeClr val="bg2"/>
                          </a:solidFill>
                        </a:rPr>
                        <a:t>  مديران </a:t>
                      </a:r>
                      <a:endParaRPr lang="en-US" sz="1600" dirty="0">
                        <a:solidFill>
                          <a:schemeClr val="bg2"/>
                        </a:solidFill>
                      </a:endParaRPr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9/9</a:t>
                      </a: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  مديران</a:t>
                      </a:r>
                      <a:endParaRPr lang="en-US" sz="1600" dirty="0"/>
                    </a:p>
                  </a:txBody>
                  <a:tcPr marT="41100" marB="41100">
                    <a:solidFill>
                      <a:srgbClr val="FFFF00"/>
                    </a:solidFill>
                  </a:tcPr>
                </a:tc>
              </a:tr>
              <a:tr h="40338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403388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403388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82199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5/5</a:t>
                      </a:r>
                      <a:endParaRPr lang="en-US" sz="1600" dirty="0"/>
                    </a:p>
                  </a:txBody>
                  <a:tcPr marT="41100" marB="4110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  مديران</a:t>
                      </a:r>
                      <a:r>
                        <a:rPr lang="fa-IR" sz="1600" baseline="0" dirty="0" smtClean="0"/>
                        <a:t>   </a:t>
                      </a: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403388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32880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328800">
                <a:tc>
                  <a:txBody>
                    <a:bodyPr/>
                    <a:lstStyle/>
                    <a:p>
                      <a:endParaRPr lang="fa-IR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fa-IR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</a:tr>
              <a:tr h="403388"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1/1</a:t>
                      </a:r>
                      <a:endParaRPr lang="en-US" sz="1600" dirty="0"/>
                    </a:p>
                  </a:txBody>
                  <a:tcPr marT="41100" marB="4110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a-IR" sz="1600" dirty="0" smtClean="0">
                          <a:solidFill>
                            <a:schemeClr val="bg2"/>
                          </a:solidFill>
                        </a:rPr>
                        <a:t>  مديران</a:t>
                      </a: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9/1</a:t>
                      </a:r>
                      <a:endParaRPr lang="en-US" sz="1600" dirty="0"/>
                    </a:p>
                  </a:txBody>
                  <a:tcPr marT="41100" marB="41100"/>
                </a:tc>
                <a:tc>
                  <a:txBody>
                    <a:bodyPr/>
                    <a:lstStyle/>
                    <a:p>
                      <a:r>
                        <a:rPr lang="fa-IR" sz="1600" dirty="0" smtClean="0"/>
                        <a:t>  مديران</a:t>
                      </a:r>
                      <a:endParaRPr lang="en-US" sz="1600" dirty="0"/>
                    </a:p>
                  </a:txBody>
                  <a:tcPr marT="41100" marB="4110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2633" name="TextBox 5"/>
          <p:cNvSpPr txBox="1">
            <a:spLocks noChangeArrowheads="1"/>
          </p:cNvSpPr>
          <p:nvPr/>
        </p:nvSpPr>
        <p:spPr bwMode="auto">
          <a:xfrm>
            <a:off x="6096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9</a:t>
            </a:r>
          </a:p>
        </p:txBody>
      </p:sp>
      <p:sp>
        <p:nvSpPr>
          <p:cNvPr id="22634" name="TextBox 6"/>
          <p:cNvSpPr txBox="1">
            <a:spLocks noChangeArrowheads="1"/>
          </p:cNvSpPr>
          <p:nvPr/>
        </p:nvSpPr>
        <p:spPr bwMode="auto">
          <a:xfrm>
            <a:off x="609600" y="2830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7</a:t>
            </a:r>
          </a:p>
        </p:txBody>
      </p:sp>
      <p:sp>
        <p:nvSpPr>
          <p:cNvPr id="22635" name="TextBox 7"/>
          <p:cNvSpPr txBox="1">
            <a:spLocks noChangeArrowheads="1"/>
          </p:cNvSpPr>
          <p:nvPr/>
        </p:nvSpPr>
        <p:spPr bwMode="auto">
          <a:xfrm>
            <a:off x="685800" y="5562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1</a:t>
            </a:r>
          </a:p>
        </p:txBody>
      </p:sp>
      <p:sp>
        <p:nvSpPr>
          <p:cNvPr id="22636" name="TextBox 8"/>
          <p:cNvSpPr txBox="1">
            <a:spLocks noChangeArrowheads="1"/>
          </p:cNvSpPr>
          <p:nvPr/>
        </p:nvSpPr>
        <p:spPr bwMode="auto">
          <a:xfrm>
            <a:off x="609600" y="2362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8</a:t>
            </a:r>
          </a:p>
        </p:txBody>
      </p:sp>
      <p:sp>
        <p:nvSpPr>
          <p:cNvPr id="22637" name="TextBox 9"/>
          <p:cNvSpPr txBox="1">
            <a:spLocks noChangeArrowheads="1"/>
          </p:cNvSpPr>
          <p:nvPr/>
        </p:nvSpPr>
        <p:spPr bwMode="auto">
          <a:xfrm>
            <a:off x="685800" y="51054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2</a:t>
            </a:r>
          </a:p>
        </p:txBody>
      </p:sp>
      <p:sp>
        <p:nvSpPr>
          <p:cNvPr id="22638" name="TextBox 10"/>
          <p:cNvSpPr txBox="1">
            <a:spLocks noChangeArrowheads="1"/>
          </p:cNvSpPr>
          <p:nvPr/>
        </p:nvSpPr>
        <p:spPr bwMode="auto">
          <a:xfrm>
            <a:off x="609600" y="3287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6</a:t>
            </a:r>
          </a:p>
        </p:txBody>
      </p:sp>
      <p:sp>
        <p:nvSpPr>
          <p:cNvPr id="22639" name="TextBox 11"/>
          <p:cNvSpPr txBox="1">
            <a:spLocks noChangeArrowheads="1"/>
          </p:cNvSpPr>
          <p:nvPr/>
        </p:nvSpPr>
        <p:spPr bwMode="auto">
          <a:xfrm>
            <a:off x="609600" y="3733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5</a:t>
            </a:r>
          </a:p>
        </p:txBody>
      </p:sp>
      <p:sp>
        <p:nvSpPr>
          <p:cNvPr id="22640" name="TextBox 12"/>
          <p:cNvSpPr txBox="1">
            <a:spLocks noChangeArrowheads="1"/>
          </p:cNvSpPr>
          <p:nvPr/>
        </p:nvSpPr>
        <p:spPr bwMode="auto">
          <a:xfrm>
            <a:off x="685800" y="46593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3</a:t>
            </a:r>
          </a:p>
        </p:txBody>
      </p:sp>
      <p:sp>
        <p:nvSpPr>
          <p:cNvPr id="22641" name="TextBox 13"/>
          <p:cNvSpPr txBox="1">
            <a:spLocks noChangeArrowheads="1"/>
          </p:cNvSpPr>
          <p:nvPr/>
        </p:nvSpPr>
        <p:spPr bwMode="auto">
          <a:xfrm>
            <a:off x="685800" y="42021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4</a:t>
            </a:r>
          </a:p>
        </p:txBody>
      </p:sp>
      <p:sp>
        <p:nvSpPr>
          <p:cNvPr id="22642" name="TextBox 14"/>
          <p:cNvSpPr txBox="1">
            <a:spLocks noChangeArrowheads="1"/>
          </p:cNvSpPr>
          <p:nvPr/>
        </p:nvSpPr>
        <p:spPr bwMode="auto">
          <a:xfrm>
            <a:off x="1295400" y="5943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1</a:t>
            </a:r>
          </a:p>
        </p:txBody>
      </p:sp>
      <p:sp>
        <p:nvSpPr>
          <p:cNvPr id="22643" name="TextBox 15"/>
          <p:cNvSpPr txBox="1">
            <a:spLocks noChangeArrowheads="1"/>
          </p:cNvSpPr>
          <p:nvPr/>
        </p:nvSpPr>
        <p:spPr bwMode="auto">
          <a:xfrm>
            <a:off x="2971800" y="5954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3</a:t>
            </a:r>
          </a:p>
        </p:txBody>
      </p:sp>
      <p:sp>
        <p:nvSpPr>
          <p:cNvPr id="22644" name="TextBox 16"/>
          <p:cNvSpPr txBox="1">
            <a:spLocks noChangeArrowheads="1"/>
          </p:cNvSpPr>
          <p:nvPr/>
        </p:nvSpPr>
        <p:spPr bwMode="auto">
          <a:xfrm>
            <a:off x="2133600" y="5943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2</a:t>
            </a:r>
          </a:p>
        </p:txBody>
      </p:sp>
      <p:sp>
        <p:nvSpPr>
          <p:cNvPr id="22645" name="TextBox 17"/>
          <p:cNvSpPr txBox="1">
            <a:spLocks noChangeArrowheads="1"/>
          </p:cNvSpPr>
          <p:nvPr/>
        </p:nvSpPr>
        <p:spPr bwMode="auto">
          <a:xfrm>
            <a:off x="6324600" y="5954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7</a:t>
            </a:r>
          </a:p>
        </p:txBody>
      </p:sp>
      <p:sp>
        <p:nvSpPr>
          <p:cNvPr id="22646" name="TextBox 18"/>
          <p:cNvSpPr txBox="1">
            <a:spLocks noChangeArrowheads="1"/>
          </p:cNvSpPr>
          <p:nvPr/>
        </p:nvSpPr>
        <p:spPr bwMode="auto">
          <a:xfrm>
            <a:off x="4648200" y="5954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5</a:t>
            </a:r>
          </a:p>
        </p:txBody>
      </p:sp>
      <p:sp>
        <p:nvSpPr>
          <p:cNvPr id="22647" name="TextBox 19"/>
          <p:cNvSpPr txBox="1">
            <a:spLocks noChangeArrowheads="1"/>
          </p:cNvSpPr>
          <p:nvPr/>
        </p:nvSpPr>
        <p:spPr bwMode="auto">
          <a:xfrm>
            <a:off x="3810000" y="5954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4</a:t>
            </a:r>
          </a:p>
        </p:txBody>
      </p:sp>
      <p:sp>
        <p:nvSpPr>
          <p:cNvPr id="22648" name="TextBox 20"/>
          <p:cNvSpPr txBox="1">
            <a:spLocks noChangeArrowheads="1"/>
          </p:cNvSpPr>
          <p:nvPr/>
        </p:nvSpPr>
        <p:spPr bwMode="auto">
          <a:xfrm>
            <a:off x="8001000" y="5943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9</a:t>
            </a:r>
          </a:p>
        </p:txBody>
      </p:sp>
      <p:sp>
        <p:nvSpPr>
          <p:cNvPr id="22649" name="TextBox 21"/>
          <p:cNvSpPr txBox="1">
            <a:spLocks noChangeArrowheads="1"/>
          </p:cNvSpPr>
          <p:nvPr/>
        </p:nvSpPr>
        <p:spPr bwMode="auto">
          <a:xfrm>
            <a:off x="5486400" y="5943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6</a:t>
            </a:r>
          </a:p>
        </p:txBody>
      </p:sp>
      <p:sp>
        <p:nvSpPr>
          <p:cNvPr id="22650" name="TextBox 23"/>
          <p:cNvSpPr txBox="1">
            <a:spLocks noChangeArrowheads="1"/>
          </p:cNvSpPr>
          <p:nvPr/>
        </p:nvSpPr>
        <p:spPr bwMode="auto">
          <a:xfrm>
            <a:off x="7086600" y="5954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b="1">
                <a:solidFill>
                  <a:schemeClr val="bg1"/>
                </a:solidFill>
                <a:latin typeface="Constantia" panose="02030602050306030303" pitchFamily="18" charset="0"/>
                <a:ea typeface="Majalla UI"/>
                <a:cs typeface="B Titr" panose="00000700000000000000" pitchFamily="2" charset="-78"/>
              </a:rPr>
              <a:t>8</a:t>
            </a:r>
          </a:p>
        </p:txBody>
      </p:sp>
      <p:sp>
        <p:nvSpPr>
          <p:cNvPr id="22651" name="TextBox 26"/>
          <p:cNvSpPr txBox="1">
            <a:spLocks noChangeArrowheads="1"/>
          </p:cNvSpPr>
          <p:nvPr/>
        </p:nvSpPr>
        <p:spPr bwMode="auto">
          <a:xfrm rot="-5400000">
            <a:off x="-1549400" y="3708400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توجه به کارکنان      </a:t>
            </a:r>
            <a:endParaRPr lang="en-US" sz="3200" b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2652" name="TextBox 27"/>
          <p:cNvSpPr txBox="1">
            <a:spLocks noChangeArrowheads="1"/>
          </p:cNvSpPr>
          <p:nvPr/>
        </p:nvSpPr>
        <p:spPr bwMode="auto">
          <a:xfrm>
            <a:off x="3200400" y="6248400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توجه به تولید     </a:t>
            </a:r>
            <a:endParaRPr lang="en-US" sz="3200" b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2653" name="Slide Number Placeholder 24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0C3500-C3E0-401C-9052-DDD32085B0CE}" type="slidenum">
              <a:rPr lang="en-US">
                <a:solidFill>
                  <a:srgbClr val="FFFFFF"/>
                </a:solidFill>
              </a:rPr>
              <a:pPr eaLnBrk="1" hangingPunct="1"/>
              <a:t>23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3152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تعريف انگيزش 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 صفحات 25 تا 28 )</a:t>
            </a:r>
            <a:r>
              <a:rPr lang="fa-IR" sz="40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534400" cy="4648200"/>
          </a:xfrm>
        </p:spPr>
        <p:txBody>
          <a:bodyPr/>
          <a:lstStyle/>
          <a:p>
            <a:pPr marL="609600" indent="-609600" algn="r" rtl="1" eaLnBrk="1" hangingPunct="1">
              <a:lnSpc>
                <a:spcPct val="13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انگيزش عاملي است كه باعث اقدام به عمل ميشود</a:t>
            </a:r>
          </a:p>
          <a:p>
            <a:pPr marL="609600" indent="-609600" algn="r" rtl="1" eaLnBrk="1" hangingPunct="1">
              <a:lnSpc>
                <a:spcPct val="130000"/>
              </a:lnSpc>
              <a:buFontTx/>
              <a:buAutoNum type="arabicPeriod"/>
            </a:pPr>
            <a:endParaRPr lang="fa-IR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3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انگيزش عامل نيرو بخشيدن به رفتار است ، رفتار را هدايت ميكند ، و باعث تقويت و نگهداري رفتار ميشود</a:t>
            </a:r>
          </a:p>
          <a:p>
            <a:pPr marL="609600" indent="-609600" algn="r" rtl="1" eaLnBrk="1" hangingPunct="1">
              <a:lnSpc>
                <a:spcPct val="130000"/>
              </a:lnSpc>
              <a:buFontTx/>
              <a:buAutoNum type="arabicPeriod"/>
            </a:pPr>
            <a:endParaRPr lang="fa-IR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3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محرکی است خارجی که دردرون وجود انسانها گذاشته می شود  و باعث ايجاد رفتار در فرد می گردد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85BEED-F1BF-46F8-997C-0ED47DEE03CA}" type="slidenum">
              <a:rPr lang="en-US" sz="1800">
                <a:solidFill>
                  <a:srgbClr val="FFFFFF"/>
                </a:solidFill>
              </a:rPr>
              <a:pPr eaLnBrk="1" hangingPunct="1"/>
              <a:t>24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تئوری دو عاملی انگيزشی هرزبرگ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600200"/>
            <a:ext cx="4495800" cy="381000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  <a:buFontTx/>
              <a:buNone/>
            </a:pPr>
            <a:r>
              <a:rPr lang="fa-IR" sz="2400" b="1" u="sng" smtClean="0">
                <a:solidFill>
                  <a:schemeClr val="bg1"/>
                </a:solidFill>
                <a:cs typeface="B Titr" panose="00000700000000000000" pitchFamily="2" charset="-78"/>
              </a:rPr>
              <a:t>  عوامل انگيزشی يا نگهدارنده(کاری)</a:t>
            </a:r>
            <a:r>
              <a:rPr lang="en-US" sz="24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05400" y="228600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Tx/>
              <a:buChar char="•"/>
            </a:pPr>
            <a:r>
              <a:rPr lang="fa-IR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در ايجاد انگيزه موثر هستند</a:t>
            </a:r>
            <a:r>
              <a:rPr lang="en-US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029200" y="28194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با محتوای شغل ارتباط دارند</a:t>
            </a:r>
            <a:r>
              <a:rPr lang="en-US" sz="2000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867400" y="34290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en-US" sz="20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وجودشان باعث رضايت و انگيزش می شود</a:t>
            </a:r>
            <a:r>
              <a:rPr lang="en-US" sz="20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029200" y="4419600"/>
            <a:ext cx="388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000" b="1">
                <a:solidFill>
                  <a:schemeClr val="bg1"/>
                </a:solidFill>
                <a:cs typeface="B Titr" panose="00000700000000000000" pitchFamily="2" charset="-78"/>
              </a:rPr>
              <a:t> نبودشان فقط عدم رضايت ضعيفی ايجاد می کند</a:t>
            </a:r>
            <a:r>
              <a:rPr lang="en-US" sz="20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876800" y="5029200"/>
            <a:ext cx="4038600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Tx/>
              <a:buChar char="•"/>
            </a:pPr>
            <a:r>
              <a:rPr lang="en-US" sz="24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b="1">
                <a:solidFill>
                  <a:schemeClr val="bg1"/>
                </a:solidFill>
                <a:cs typeface="B Titr" panose="00000700000000000000" pitchFamily="2" charset="-78"/>
              </a:rPr>
              <a:t>مثل : پيشرفت وموفقيت درکار, ماهيت کار,</a:t>
            </a:r>
            <a:r>
              <a:rPr lang="en-US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fa-IR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 eaLnBrk="1" hangingPunct="1"/>
            <a:r>
              <a:rPr lang="fa-IR" b="1">
                <a:solidFill>
                  <a:schemeClr val="bg1"/>
                </a:solidFill>
                <a:cs typeface="B Titr" panose="00000700000000000000" pitchFamily="2" charset="-78"/>
              </a:rPr>
              <a:t>کارِتلاش برانگيز, نفس کار, رشدوتوسعه کاری</a:t>
            </a:r>
            <a:r>
              <a:rPr lang="en-US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b="1">
                <a:solidFill>
                  <a:schemeClr val="bg1"/>
                </a:solidFill>
                <a:cs typeface="B Titr" panose="00000700000000000000" pitchFamily="2" charset="-78"/>
              </a:rPr>
              <a:t>احساس مسئوليت , قدر شناسی ...</a:t>
            </a:r>
            <a:r>
              <a:rPr lang="en-US" sz="20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24000" y="2286000"/>
            <a:ext cx="327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درحفظ وضع موجود موثر هستند</a:t>
            </a:r>
            <a:r>
              <a:rPr lang="en-US" sz="20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990600" y="281940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en-US" sz="20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 با محيط وشرايط کار ارتباط دارند</a:t>
            </a:r>
            <a:r>
              <a:rPr lang="en-US" sz="2000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81000" y="3429000"/>
            <a:ext cx="441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 وجودشان انگيزش قوی و رضايت نمياورد ولی از نارضايتی جلوگيری کرده وسبب ابقاء  می شود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52400" y="4419600"/>
            <a:ext cx="464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نبودشان عدم رضايت ايجاد کرده  و باعث ترک کارکنان می</a:t>
            </a:r>
            <a:r>
              <a:rPr lang="en-US" sz="2000" b="1" i="1">
                <a:solidFill>
                  <a:schemeClr val="bg1"/>
                </a:solidFill>
                <a:cs typeface="B Titr" panose="00000700000000000000" pitchFamily="2" charset="-78"/>
              </a:rPr>
              <a:t>  </a:t>
            </a:r>
            <a:r>
              <a:rPr lang="fa-IR" sz="2000" b="1" i="1">
                <a:solidFill>
                  <a:schemeClr val="bg1"/>
                </a:solidFill>
                <a:cs typeface="B Titr" panose="00000700000000000000" pitchFamily="2" charset="-78"/>
              </a:rPr>
              <a:t>شود</a:t>
            </a:r>
            <a:endParaRPr lang="en-US" sz="2000" b="1" i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33400" y="5105400"/>
            <a:ext cx="42672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b="1" i="1">
                <a:solidFill>
                  <a:schemeClr val="bg1"/>
                </a:solidFill>
                <a:cs typeface="B Titr" panose="00000700000000000000" pitchFamily="2" charset="-78"/>
              </a:rPr>
              <a:t>مثل : نحوه سرپرستی ومديريت, سياستهای اداری سازمان  خط مشی مديريت , حقوق و پول و مقام,تامين وامنيت ,</a:t>
            </a:r>
            <a:r>
              <a:rPr lang="en-US" b="1" i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b="1" i="1">
                <a:solidFill>
                  <a:schemeClr val="bg1"/>
                </a:solidFill>
                <a:cs typeface="B Titr" panose="00000700000000000000" pitchFamily="2" charset="-78"/>
              </a:rPr>
              <a:t>مناسبات بين افراد ...</a:t>
            </a:r>
            <a:r>
              <a:rPr lang="en-US" sz="20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0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200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0" y="15240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400" b="1" u="sng">
                <a:solidFill>
                  <a:schemeClr val="bg1"/>
                </a:solidFill>
                <a:cs typeface="B Titr" panose="00000700000000000000" pitchFamily="2" charset="-78"/>
              </a:rPr>
              <a:t>عوامل بهداشتی يا بازدارنده</a:t>
            </a:r>
            <a:r>
              <a:rPr lang="fa-IR" sz="2000" b="1" u="sng">
                <a:solidFill>
                  <a:schemeClr val="bg1"/>
                </a:solidFill>
                <a:cs typeface="B Titr" panose="00000700000000000000" pitchFamily="2" charset="-78"/>
              </a:rPr>
              <a:t>(سلامت محيط )</a:t>
            </a:r>
            <a:endParaRPr lang="en-US" sz="2000" b="1" u="sng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4591" name="Slide Number Placeholder 1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B5D2BE-27FC-49E3-A904-9F61E229F7B5}" type="slidenum">
              <a:rPr lang="en-US" sz="1800">
                <a:solidFill>
                  <a:srgbClr val="FFFFFF"/>
                </a:solidFill>
              </a:rPr>
              <a:pPr eaLnBrk="1" hangingPunct="1"/>
              <a:t>25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  <p:bldP spid="16389" grpId="0"/>
      <p:bldP spid="16390" grpId="0"/>
      <p:bldP spid="16391" grpId="0"/>
      <p:bldP spid="16392" grpId="0"/>
      <p:bldP spid="16393" grpId="0"/>
      <p:bldP spid="16394" grpId="0"/>
      <p:bldP spid="16395" grpId="0"/>
      <p:bldP spid="16396" grpId="0"/>
      <p:bldP spid="16397" grpId="0"/>
      <p:bldP spid="1639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انواع به کار بردن تشويق و تنبيه در سازمانها</a:t>
            </a:r>
            <a:r>
              <a:rPr lang="fa-IR" sz="54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5400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7162800" cy="4572000"/>
          </a:xfrm>
        </p:spPr>
        <p:txBody>
          <a:bodyPr/>
          <a:lstStyle/>
          <a:p>
            <a:pPr marL="1371600" lvl="2" indent="-4572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تشويق و تنبيه بطور همزمان و مساوی باشد </a:t>
            </a:r>
          </a:p>
          <a:p>
            <a:pPr marL="1371600" lvl="2" indent="-4572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تشويق اصلاً نباشد و تنبيه زياد باشد </a:t>
            </a:r>
          </a:p>
          <a:p>
            <a:pPr marL="1371600" lvl="2" indent="-4572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تنبيه اصلاً نباشد و تشويق زياد باشد </a:t>
            </a:r>
          </a:p>
          <a:p>
            <a:pPr marL="1371600" lvl="2" indent="-4572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تنبيه زياد باشد ولی تشويق کم باشد </a:t>
            </a:r>
          </a:p>
          <a:p>
            <a:pPr marL="1371600" lvl="2" indent="-4572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تشويق زياد باشد ولی تنبيه کم باشد .</a:t>
            </a:r>
            <a:r>
              <a:rPr lang="fa-IR" sz="32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3200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9D6E5E-4E44-486D-94E7-2126675AE6E5}" type="slidenum">
              <a:rPr lang="en-US" sz="1800">
                <a:solidFill>
                  <a:srgbClr val="FFFFFF"/>
                </a:solidFill>
              </a:rPr>
              <a:pPr eaLnBrk="1" hangingPunct="1"/>
              <a:t>26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33400"/>
            <a:ext cx="7315200" cy="1143000"/>
          </a:xfrm>
        </p:spPr>
        <p:txBody>
          <a:bodyPr/>
          <a:lstStyle/>
          <a:p>
            <a:pPr algn="r" rtl="1" eaLnBrk="1" hangingPunct="1"/>
            <a:r>
              <a:rPr lang="fa-IR" smtClean="0">
                <a:solidFill>
                  <a:schemeClr val="bg1"/>
                </a:solidFill>
              </a:rPr>
              <a:t> </a:t>
            </a:r>
            <a:r>
              <a:rPr lang="fa-IR" sz="4000" b="1" smtClean="0">
                <a:solidFill>
                  <a:schemeClr val="bg1"/>
                </a:solidFill>
                <a:cs typeface="Titr" panose="00000700000000000000" pitchFamily="2" charset="-78"/>
              </a:rPr>
              <a:t>مباني مديريت در يك قرن اخير</a:t>
            </a:r>
            <a:endParaRPr lang="en-US" sz="3200" b="1" smtClean="0">
              <a:solidFill>
                <a:schemeClr val="bg1"/>
              </a:solidFill>
              <a:cs typeface="Titr" panose="00000700000000000000" pitchFamily="2" charset="-78"/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981200"/>
            <a:ext cx="6400800" cy="4525963"/>
          </a:xfrm>
        </p:spPr>
        <p:txBody>
          <a:bodyPr/>
          <a:lstStyle/>
          <a:p>
            <a:pPr algn="r" rtl="1" eaLnBrk="1" hangingPunct="1">
              <a:lnSpc>
                <a:spcPct val="200000"/>
              </a:lnSpc>
            </a:pP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	مديريت بر مبناي دستورالعمل ها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 </a:t>
            </a:r>
            <a:r>
              <a:rPr lang="fa-IR" sz="2800" b="1" smtClean="0">
                <a:solidFill>
                  <a:schemeClr val="bg1"/>
                </a:solidFill>
              </a:rPr>
              <a:t> </a:t>
            </a:r>
          </a:p>
          <a:p>
            <a:pPr algn="r" rtl="1" eaLnBrk="1" hangingPunct="1">
              <a:lnSpc>
                <a:spcPct val="200000"/>
              </a:lnSpc>
            </a:pPr>
            <a:r>
              <a:rPr lang="en-US" sz="2800" b="1" smtClean="0">
                <a:solidFill>
                  <a:schemeClr val="bg1"/>
                </a:solidFill>
              </a:rPr>
              <a:t> </a:t>
            </a:r>
            <a:r>
              <a:rPr lang="fa-IR" sz="2800" b="1" smtClean="0">
                <a:solidFill>
                  <a:schemeClr val="bg1"/>
                </a:solidFill>
              </a:rPr>
              <a:t>	</a:t>
            </a: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مديريت بر مبناي اهداف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      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   </a:t>
            </a: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    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fa-IR" sz="3600" b="1" smtClean="0">
                <a:solidFill>
                  <a:schemeClr val="bg1"/>
                </a:solidFill>
              </a:rPr>
              <a:t> </a:t>
            </a:r>
            <a:r>
              <a:rPr lang="fa-IR" sz="2800" b="1" smtClean="0">
                <a:solidFill>
                  <a:schemeClr val="bg1"/>
                </a:solidFill>
              </a:rPr>
              <a:t> </a:t>
            </a:r>
            <a:r>
              <a:rPr lang="en-US" sz="2800" smtClean="0">
                <a:solidFill>
                  <a:schemeClr val="bg1"/>
                </a:solidFill>
              </a:rPr>
              <a:t> </a:t>
            </a:r>
            <a:endParaRPr lang="fa-IR" sz="2800" smtClean="0">
              <a:solidFill>
                <a:schemeClr val="bg1"/>
              </a:solidFill>
            </a:endParaRPr>
          </a:p>
          <a:p>
            <a:pPr algn="r" rtl="1" eaLnBrk="1" hangingPunct="1">
              <a:lnSpc>
                <a:spcPct val="200000"/>
              </a:lnSpc>
            </a:pP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	مديريت بر مبناي ارزش ها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                </a:t>
            </a:r>
            <a:r>
              <a:rPr lang="fa-IR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en-US" sz="2800" b="1" smtClean="0">
                <a:solidFill>
                  <a:schemeClr val="bg1"/>
                </a:solidFill>
                <a:cs typeface="Titr" panose="00000700000000000000" pitchFamily="2" charset="-78"/>
              </a:rPr>
              <a:t> </a:t>
            </a:r>
            <a:r>
              <a:rPr lang="fa-IR" sz="2800" b="1" smtClean="0">
                <a:solidFill>
                  <a:schemeClr val="bg1"/>
                </a:solidFill>
              </a:rPr>
              <a:t> </a:t>
            </a:r>
            <a:r>
              <a:rPr lang="en-US" sz="3600" b="1" smtClean="0">
                <a:solidFill>
                  <a:schemeClr val="bg1"/>
                </a:solidFill>
              </a:rPr>
              <a:t> 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75AF52-9A88-42BE-8D83-A46C3045F008}" type="slidenum">
              <a:rPr lang="en-US" sz="1800">
                <a:solidFill>
                  <a:srgbClr val="FFFFFF"/>
                </a:solidFill>
              </a:rPr>
              <a:pPr eaLnBrk="1" hangingPunct="1"/>
              <a:t>27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/>
      <p:bldP spid="18125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305800" cy="1143000"/>
          </a:xfrm>
        </p:spPr>
        <p:txBody>
          <a:bodyPr/>
          <a:lstStyle/>
          <a:p>
            <a:pPr algn="r" rtl="1" eaLnBrk="1" hangingPunct="1"/>
            <a:r>
              <a:rPr lang="fa-IR" sz="3200" b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بر مبناي ارزش ، 4 ضرورت زير را مطرح ميكند :</a:t>
            </a:r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305800" cy="4648200"/>
          </a:xfrm>
        </p:spPr>
        <p:txBody>
          <a:bodyPr/>
          <a:lstStyle/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ضرورت بهبود كيفيت و مشتري مداري</a:t>
            </a:r>
            <a:endParaRPr lang="fa-IR" sz="28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ضرورت ايجاد ساختار هاي سازماني تخت تر و چالاك تر</a:t>
            </a: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ضرورت تبديل مديران به رهبران ، و به تسهيل گران</a:t>
            </a:r>
          </a:p>
          <a:p>
            <a:pPr marL="609600" indent="-609600" algn="r" rtl="1" eaLnBrk="1" hangingPunct="1">
              <a:lnSpc>
                <a:spcPct val="19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ضرورت تخصص گرايي ، استقلال عمل ، و پاسخگويي در ميان كاركنان .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BCC57E1-A063-43FC-98B0-9B74C58517E5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28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8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0"/>
      <p:bldP spid="18227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838200"/>
            <a:ext cx="6934200" cy="1143000"/>
          </a:xfrm>
        </p:spPr>
        <p:txBody>
          <a:bodyPr/>
          <a:lstStyle/>
          <a:p>
            <a:pPr algn="r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منابع انسانی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162800" cy="4038600"/>
          </a:xfrm>
        </p:spPr>
        <p:txBody>
          <a:bodyPr/>
          <a:lstStyle/>
          <a:p>
            <a:pPr algn="r" rtl="1"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        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عبارتست از شناسائی ، انتخاب ، استخدام ، تربيت و پرورش نيروی انسانی به منظور نيل به اهداف سازمان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>
              <a:buFontTx/>
              <a:buNone/>
            </a:pP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>
              <a:buFontTx/>
              <a:buNone/>
            </a:pPr>
            <a:r>
              <a:rPr lang="en-US" b="1" smtClean="0">
                <a:solidFill>
                  <a:schemeClr val="bg1"/>
                </a:solidFill>
                <a:cs typeface="B Titr" panose="00000700000000000000" pitchFamily="2" charset="-78"/>
              </a:rPr>
              <a:t>		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عبارتست از برنامه ريزی و تعيين نيازهای منابع انسانی يک سازمان از قبيل جذب ، انتخاب ، پرداخت حقوق و مزايا  ، جابجائی ، آموزش ، توسعه شغلی ، و ارزشيابی عملکرد کارکنان .</a:t>
            </a: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>
              <a:buFontTx/>
              <a:buNone/>
            </a:pPr>
            <a:endParaRPr lang="en-US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1ECACC-4429-4B45-8827-53BAA5352688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29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174" y="1892554"/>
            <a:ext cx="8807652" cy="4657615"/>
          </a:xfrm>
        </p:spPr>
        <p:txBody>
          <a:bodyPr>
            <a:noAutofit/>
          </a:bodyPr>
          <a:lstStyle/>
          <a:p>
            <a:pPr algn="r" rtl="1">
              <a:buFont typeface="Wingdings 2" panose="05020102010507070707" pitchFamily="18" charset="2"/>
              <a:buNone/>
              <a:defRPr/>
            </a:pPr>
            <a:r>
              <a:rPr lang="fa-IR" sz="1348" b="1" dirty="0">
                <a:cs typeface="B Mitra" pitchFamily="2" charset="-78"/>
              </a:rPr>
              <a:t>گرفتن گزارشات زیر </a:t>
            </a:r>
            <a:r>
              <a:rPr lang="fa-IR" sz="1733" b="1" dirty="0">
                <a:cs typeface="B Titr" pitchFamily="2" charset="-78"/>
              </a:rPr>
              <a:t>فقط با یک کلیک</a:t>
            </a:r>
            <a:r>
              <a:rPr lang="fa-IR" sz="1348" b="1" dirty="0">
                <a:cs typeface="B Titr" pitchFamily="2" charset="-78"/>
              </a:rPr>
              <a:t>:</a:t>
            </a:r>
            <a:endParaRPr lang="en-US" sz="1348" b="1" dirty="0"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گزارش سود و زیان روزانه، هفتگی، ماهانه (کلا هر بازه زمانی دلخواه)، فاکتور به فاکتور و کالا به کالا.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وضعیت مانده حساب افرادی که با شما طرف حساب هستند(بدهکاران، بستانکاران، کارکنان و ...).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وضعیت چکهای صادره (پاس شده و پاس نشده) و چکهای دریافتی (موجود و خرج شده).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وضعیت برگ چکهای مربوط به هر دسته چک تعریف شده.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وضعیت صندوق و دخل مغازه در هر لحظه از روز.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وضعیت کالاهای خریداری و فروخته شده و موجودی کالاها.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و دهها گزارش کاربردی و مورد نیاز شما.</a:t>
            </a:r>
            <a:endParaRPr lang="en-US" sz="1348" b="1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ü"/>
              <a:defRPr/>
            </a:pPr>
            <a:r>
              <a:rPr lang="fa-IR" sz="1348" b="1" dirty="0">
                <a:cs typeface="B Mitra" pitchFamily="2" charset="-78"/>
              </a:rPr>
              <a:t>در دسترس بودن اطلاعات مورد نیاز شما (از قبیل مانده حساب افراد، موجودی کالا و ...) در یک نگاه.</a:t>
            </a:r>
            <a:endParaRPr lang="en-US" sz="1348" b="1" dirty="0">
              <a:cs typeface="B Mitra" pitchFamily="2" charset="-78"/>
            </a:endParaRPr>
          </a:p>
          <a:p>
            <a:pPr algn="ctr" rtl="1">
              <a:buFont typeface="Wingdings 2" panose="05020102010507070707" pitchFamily="18" charset="2"/>
              <a:buNone/>
              <a:defRPr/>
            </a:pPr>
            <a:r>
              <a:rPr lang="en-US" sz="3468" dirty="0">
                <a:latin typeface="IranNastaliq" pitchFamily="18" charset="0"/>
                <a:cs typeface="IranNastaliq" pitchFamily="18" charset="0"/>
              </a:rPr>
              <a:t>)</a:t>
            </a:r>
            <a:r>
              <a:rPr lang="fa-IR" sz="3468" dirty="0">
                <a:latin typeface="IranNastaliq" pitchFamily="18" charset="0"/>
                <a:cs typeface="IranNastaliq" pitchFamily="18" charset="0"/>
              </a:rPr>
              <a:t>با نرم افزار پریال دیگر به حسابدار نیاز ندارید</a:t>
            </a:r>
            <a:r>
              <a:rPr lang="en-US" sz="3468" dirty="0">
                <a:latin typeface="IranNastaliq" pitchFamily="18" charset="0"/>
                <a:cs typeface="IranNastaliq" pitchFamily="18" charset="0"/>
              </a:rPr>
              <a:t>(</a:t>
            </a:r>
          </a:p>
          <a:p>
            <a:pPr algn="ctr" rtl="1">
              <a:buFont typeface="Wingdings 2" panose="05020102010507070707" pitchFamily="18" charset="2"/>
              <a:buNone/>
              <a:defRPr/>
            </a:pPr>
            <a:r>
              <a:rPr lang="fa-IR" sz="1348" dirty="0">
                <a:cs typeface="B Titr" pitchFamily="2" charset="-78"/>
              </a:rPr>
              <a:t>جهت دریافت اطلاعات بیشتر با شماره 09124492015  تماس حاصل فرمائید.</a:t>
            </a:r>
            <a:endParaRPr lang="en-US" sz="1348" dirty="0">
              <a:cs typeface="B Titr" pitchFamily="2" charset="-78"/>
            </a:endParaRPr>
          </a:p>
          <a:p>
            <a:pPr algn="ctr" rtl="1">
              <a:buFont typeface="Wingdings 2" panose="05020102010507070707" pitchFamily="18" charset="2"/>
              <a:buNone/>
              <a:defRPr/>
            </a:pPr>
            <a:endParaRPr lang="en-US" sz="577" dirty="0">
              <a:cs typeface="B Titr" pitchFamily="2" charset="-78"/>
            </a:endParaRPr>
          </a:p>
          <a:p>
            <a:pPr algn="ctr" rtl="1">
              <a:buFont typeface="Wingdings 2" panose="05020102010507070707" pitchFamily="18" charset="2"/>
              <a:buNone/>
              <a:defRPr/>
            </a:pPr>
            <a:r>
              <a:rPr lang="fa-IR" sz="3083" b="1" dirty="0">
                <a:cs typeface="B Majid Shadow" pitchFamily="2" charset="-78"/>
              </a:rPr>
              <a:t>تفاوت ما پشتیبانی برتر ماست</a:t>
            </a:r>
            <a:endParaRPr lang="en-US" sz="3083" b="1" dirty="0">
              <a:cs typeface="B Majid Shadow" pitchFamily="2" charset="-78"/>
            </a:endParaRPr>
          </a:p>
          <a:p>
            <a:pPr algn="r" rtl="1">
              <a:buFont typeface="Wingdings 2" panose="05020102010507070707" pitchFamily="18" charset="2"/>
              <a:buNone/>
              <a:defRPr/>
            </a:pPr>
            <a:endParaRPr lang="en-US" sz="1348" dirty="0"/>
          </a:p>
        </p:txBody>
      </p:sp>
      <p:sp>
        <p:nvSpPr>
          <p:cNvPr id="17411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458073" y="1209503"/>
            <a:ext cx="6227858" cy="393566"/>
          </a:xfrm>
        </p:spPr>
        <p:txBody>
          <a:bodyPr>
            <a:noAutofit/>
          </a:bodyPr>
          <a:lstStyle/>
          <a:p>
            <a:pPr algn="ctr" rtl="1" eaLnBrk="1" hangingPunct="1"/>
            <a:r>
              <a:rPr lang="fa-IR" altLang="fa-IR" sz="2697" dirty="0">
                <a:cs typeface="B Titr" panose="00000700000000000000" pitchFamily="2" charset="-78"/>
              </a:rPr>
              <a:t>نرم افزار حسابداری و خرید و فروش پریال</a:t>
            </a:r>
            <a:endParaRPr lang="en-US" altLang="fa-IR" sz="2697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149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762000"/>
            <a:ext cx="5638800" cy="715963"/>
          </a:xfrm>
        </p:spPr>
        <p:txBody>
          <a:bodyPr/>
          <a:lstStyle/>
          <a:p>
            <a:pPr algn="r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وظايف مديرمنابع انسانی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0"/>
            <a:ext cx="8534400" cy="4114800"/>
          </a:xfrm>
        </p:spPr>
        <p:txBody>
          <a:bodyPr/>
          <a:lstStyle/>
          <a:p>
            <a:pPr marL="609600" indent="-609600" algn="r" rtl="1">
              <a:buFontTx/>
              <a:buNone/>
            </a:pPr>
            <a:endParaRPr lang="fa-IR" sz="10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990600" lvl="1" indent="-533400" algn="r" rtl="1">
              <a:lnSpc>
                <a:spcPct val="110000"/>
              </a:lnSpc>
              <a:buFontTx/>
              <a:buChar char="•"/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برنامه ريزی برای تأمين نيروی انسانی مورد نياز سازمان اعم از منابع داخل و يا خارج از سازمان </a:t>
            </a:r>
            <a:r>
              <a:rPr lang="en-US" b="1" i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fa-IR" b="1" i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990600" lvl="1" indent="-533400" algn="r" rtl="1">
              <a:lnSpc>
                <a:spcPct val="110000"/>
              </a:lnSpc>
              <a:buFontTx/>
              <a:buChar char="•"/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تدوين شرح شغل و شرايط احراز مشاغل سازمان</a:t>
            </a:r>
          </a:p>
          <a:p>
            <a:pPr marL="990600" lvl="1" indent="-533400" algn="r" rtl="1">
              <a:lnSpc>
                <a:spcPct val="110000"/>
              </a:lnSpc>
              <a:buFontTx/>
              <a:buChar char="•"/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انتخاب و گزينش و استخدام نيروهای انسانی</a:t>
            </a:r>
          </a:p>
          <a:p>
            <a:pPr marL="990600" lvl="1" indent="-533400" algn="r" rtl="1">
              <a:lnSpc>
                <a:spcPct val="110000"/>
              </a:lnSpc>
              <a:buFontTx/>
              <a:buChar char="•"/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آموزش اوليه به نيروهای جديدالاستخدام و توجيه آنان به مقررات سازمان و استقرار آنها در محل های مورد نياز</a:t>
            </a:r>
          </a:p>
          <a:p>
            <a:pPr marL="990600" lvl="1" indent="-533400" algn="r" rtl="1">
              <a:lnSpc>
                <a:spcPct val="110000"/>
              </a:lnSpc>
              <a:buFontTx/>
              <a:buChar char="•"/>
            </a:pPr>
            <a:r>
              <a:rPr lang="fa-IR" b="1" i="1" smtClean="0">
                <a:solidFill>
                  <a:schemeClr val="bg1"/>
                </a:solidFill>
                <a:cs typeface="B Titr" panose="00000700000000000000" pitchFamily="2" charset="-78"/>
              </a:rPr>
              <a:t>تأمين فرصت های اشتغال يکسان .</a:t>
            </a:r>
            <a:endParaRPr lang="fa-IR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buFontTx/>
              <a:buNone/>
            </a:pPr>
            <a:endParaRPr lang="fa-IR" sz="2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47800" y="1143000"/>
            <a:ext cx="7467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                                                </a:t>
            </a:r>
            <a:endParaRPr lang="en-US" sz="3200" b="1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algn="r" rt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1-تأمين نيروی انسانی مورد نياز سازمان از طريق :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F4EB69-490B-4376-BB89-D942A5D3AAB1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30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819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685800"/>
            <a:ext cx="6400800" cy="1143000"/>
          </a:xfrm>
        </p:spPr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وظايف مديرمنابع انسانی 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(ادامه)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657600"/>
            <a:ext cx="9144000" cy="2362200"/>
          </a:xfrm>
        </p:spPr>
        <p:txBody>
          <a:bodyPr/>
          <a:lstStyle/>
          <a:p>
            <a:pPr marL="1371600" lvl="2" indent="-457200" algn="r" rtl="1">
              <a:lnSpc>
                <a:spcPct val="190000"/>
              </a:lnSpc>
            </a:pPr>
            <a:r>
              <a:rPr lang="fa-IR" sz="2800" b="1" i="1" smtClean="0">
                <a:solidFill>
                  <a:schemeClr val="bg1"/>
                </a:solidFill>
                <a:cs typeface="B Titr" panose="00000700000000000000" pitchFamily="2" charset="-78"/>
              </a:rPr>
              <a:t>طراحی سيستم های پرداخت نظير حقوق و دستمزد و پاداش </a:t>
            </a:r>
          </a:p>
          <a:p>
            <a:pPr marL="1371600" lvl="2" indent="-457200" algn="r" rtl="1">
              <a:lnSpc>
                <a:spcPct val="110000"/>
              </a:lnSpc>
            </a:pPr>
            <a:r>
              <a:rPr lang="fa-IR" sz="2800" b="1" i="1" smtClean="0">
                <a:solidFill>
                  <a:schemeClr val="bg1"/>
                </a:solidFill>
                <a:cs typeface="B Titr" panose="00000700000000000000" pitchFamily="2" charset="-78"/>
              </a:rPr>
              <a:t>طراحی سيستم بهداشت و ايمنی محيط کار</a:t>
            </a:r>
          </a:p>
          <a:p>
            <a:pPr marL="1371600" lvl="2" indent="-457200" algn="r" rtl="1">
              <a:lnSpc>
                <a:spcPct val="110000"/>
              </a:lnSpc>
            </a:pPr>
            <a:r>
              <a:rPr lang="fa-IR" sz="2800" b="1" i="1" smtClean="0">
                <a:solidFill>
                  <a:schemeClr val="bg1"/>
                </a:solidFill>
                <a:cs typeface="B Titr" panose="00000700000000000000" pitchFamily="2" charset="-78"/>
              </a:rPr>
              <a:t>طراحی سيستم ارزشيابی عملکرد کارکنان .</a:t>
            </a:r>
          </a:p>
          <a:p>
            <a:pPr marL="609600" indent="-609600" algn="r" rtl="1"/>
            <a:endParaRPr lang="en-US" sz="2800" i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79248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400" b="1">
                <a:solidFill>
                  <a:schemeClr val="bg1"/>
                </a:solidFill>
                <a:cs typeface="B Titr" panose="00000700000000000000" pitchFamily="2" charset="-78"/>
              </a:rPr>
              <a:t>2-</a:t>
            </a:r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  </a:t>
            </a: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نگهداری نيروهای انسانی</a:t>
            </a:r>
            <a:r>
              <a:rPr lang="en-US" sz="28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شامل امور مرتبط با نظام پرداخت ، نقل و انتقالات درون سازمانی ،</a:t>
            </a:r>
            <a:r>
              <a:rPr lang="en-US" sz="28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 ترفيع و جابجائی و تأمين شرايط کاری ايمن و بهداشتی از طريق موارد زير :</a:t>
            </a:r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3200" b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9EB535C-7A8B-4633-8022-DAB935E63A0F}" type="slidenum">
              <a:rPr lang="en-US">
                <a:cs typeface="B Titr" panose="00000700000000000000" pitchFamily="2" charset="-78"/>
              </a:rPr>
              <a:pPr eaLnBrk="1" hangingPunct="1"/>
              <a:t>31</a:t>
            </a:fld>
            <a:endParaRPr lang="en-US">
              <a:cs typeface="B Titr" panose="00000700000000000000" pitchFamily="2" charset="-78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8077200" y="6096000"/>
            <a:ext cx="441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380B362-A110-42F1-8328-FB66CC51DFB9}" type="slidenum">
              <a:rPr lang="en-US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31</a:t>
            </a:fld>
            <a:endParaRPr lang="fa-IR" sz="24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وظايف مديرمنابع انسانی</a:t>
            </a:r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3200" b="1" smtClean="0">
                <a:solidFill>
                  <a:schemeClr val="bg1"/>
                </a:solidFill>
                <a:cs typeface="B Titr" panose="00000700000000000000" pitchFamily="2" charset="-78"/>
              </a:rPr>
              <a:t>(ادامه)</a:t>
            </a:r>
            <a:endParaRPr lang="en-US" sz="32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840163"/>
          </a:xfrm>
        </p:spPr>
        <p:txBody>
          <a:bodyPr/>
          <a:lstStyle/>
          <a:p>
            <a:pPr marL="609600" indent="-609600" algn="r" rtl="1">
              <a:buFontTx/>
              <a:buNone/>
            </a:pPr>
            <a:endParaRPr lang="fa-IR" sz="10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990600" lvl="1" indent="-533400" algn="r" rtl="1">
              <a:lnSpc>
                <a:spcPct val="13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امورانضباطی کارکنان شامل تشويق و تنبيه </a:t>
            </a:r>
          </a:p>
          <a:p>
            <a:pPr marL="990600" lvl="1" indent="-533400" algn="r" rtl="1">
              <a:lnSpc>
                <a:spcPct val="12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امور ترفيع ، ارتقاء ، جابجائي ، و چرخش مشاغل کارکنان</a:t>
            </a:r>
          </a:p>
          <a:p>
            <a:pPr marL="990600" lvl="1" indent="-533400" algn="r" rtl="1">
              <a:lnSpc>
                <a:spcPct val="12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سيستم رسيدگی به شکايت کارکنان</a:t>
            </a:r>
          </a:p>
          <a:p>
            <a:pPr marL="990600" lvl="1" indent="-533400" algn="r" rtl="1">
              <a:lnSpc>
                <a:spcPct val="12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امور حضور و غياب کارکنان</a:t>
            </a:r>
          </a:p>
          <a:p>
            <a:pPr marL="990600" lvl="1" indent="-533400" algn="r" rtl="1">
              <a:lnSpc>
                <a:spcPct val="12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امور رفاهی کارکنان</a:t>
            </a:r>
          </a:p>
          <a:p>
            <a:pPr marL="990600" lvl="1" indent="-533400" algn="r" rtl="1">
              <a:lnSpc>
                <a:spcPct val="120000"/>
              </a:lnSpc>
              <a:buFontTx/>
              <a:buChar char="•"/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تأمين استانداردهای عادلانه در پرداخت حقوق کارکنان .</a:t>
            </a:r>
            <a:endParaRPr lang="en-US" sz="24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/>
            <a:endParaRPr lang="en-US" sz="2800" i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1524000"/>
            <a:ext cx="8839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3200" b="1">
                <a:solidFill>
                  <a:schemeClr val="bg1"/>
                </a:solidFill>
                <a:cs typeface="B Titr" panose="00000700000000000000" pitchFamily="2" charset="-78"/>
              </a:rPr>
              <a:t>3- </a:t>
            </a: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رشد و توسعه منابع انسانی از طريق تدوين آئين نامه ها ،          مقررات ، و دستورالعمل های اداری سازمان نظير :</a:t>
            </a:r>
            <a:endParaRPr lang="en-US" sz="2800" b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420110-C192-4F64-BA50-221B1B8B16AC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32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نقش مديرمنابع انسانی در سودآوری سازمان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696200" cy="5105400"/>
          </a:xfrm>
        </p:spPr>
        <p:txBody>
          <a:bodyPr/>
          <a:lstStyle/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ايجاد تمهيدات لازم برای افزايش راندمان کار در ساعات عادی و حذف اضافه کاريهای بی مورد</a:t>
            </a: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endParaRPr lang="fa-IR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کاستن از غيبت ها ، مرخصی های ظاهرا موجه ، بيماريهای کاذب ، و تمردهای اداری </a:t>
            </a: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endParaRPr lang="fa-IR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طراحی صحيح مشاغل سازمان و به کارگيری شايستگان به منظور جلوگيری از اتلاف وقت </a:t>
            </a: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endParaRPr lang="fa-IR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 نظارت دقيق بر سيستم بهداشت و ايمنی کار به منظور جلوگيری از حوادث ناشی از کار و ضررهای مترتب بر آن </a:t>
            </a: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endParaRPr lang="fa-IR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>
              <a:lnSpc>
                <a:spcPct val="80000"/>
              </a:lnSpc>
              <a:buFontTx/>
              <a:buAutoNum type="arabicPeriod"/>
            </a:pP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تدوين برنامه های آموزشی قبل و در حين کار و اجرای آنها برای کارکنان .</a:t>
            </a:r>
            <a:endParaRPr lang="en-US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48621A-D682-4ADA-8AE9-DD55AF373686}" type="slidenum">
              <a:rPr lang="en-US" sz="1800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33</a:t>
            </a:fld>
            <a:endParaRPr lang="en-US" sz="1800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>
              <a:defRPr/>
            </a:pPr>
            <a:r>
              <a:rPr lang="fa-I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عوامل بروز حوادث کاری</a:t>
            </a:r>
            <a:endParaRPr lang="en-US" sz="3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itchFamily="2" charset="-78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4876800"/>
            <a:ext cx="5486400" cy="1706563"/>
          </a:xfrm>
        </p:spPr>
        <p:txBody>
          <a:bodyPr/>
          <a:lstStyle/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محل کارگاه 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نوع ماشين آلات 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نظم و ترتيب محل کار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طبيعت شغلی .</a:t>
            </a:r>
            <a:endParaRPr lang="en-US" sz="24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447800" y="2057400"/>
            <a:ext cx="5715000" cy="2133600"/>
          </a:xfrm>
        </p:spPr>
        <p:txBody>
          <a:bodyPr/>
          <a:lstStyle/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عدم وجودانگيزه و نداشتن علاقه به کار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بی اطلاعی يا عدم تجربه کافی از کار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نداشتن تمرکزِ کافی در کار</a:t>
            </a:r>
          </a:p>
          <a:p>
            <a:pPr algn="r" rtl="1">
              <a:lnSpc>
                <a:spcPct val="80000"/>
              </a:lnSpc>
            </a:pP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احساس غرور</a:t>
            </a:r>
            <a:endParaRPr lang="en-US" sz="2400" b="1" i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4953000" y="13716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الف)  عوامل انسانی</a:t>
            </a:r>
            <a:r>
              <a:rPr lang="fa-IR" sz="320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320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657600" y="4114800"/>
            <a:ext cx="464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cs typeface="B Titr" panose="00000700000000000000" pitchFamily="2" charset="-78"/>
              </a:rPr>
              <a:t>ب   ) عوامل مادی  </a:t>
            </a:r>
            <a:r>
              <a:rPr lang="fa-IR" sz="2400" b="1" i="1">
                <a:solidFill>
                  <a:schemeClr val="bg1"/>
                </a:solidFill>
                <a:cs typeface="B Titr" panose="00000700000000000000" pitchFamily="2" charset="-78"/>
              </a:rPr>
              <a:t>( غير انسانی )</a:t>
            </a:r>
            <a:endParaRPr lang="en-US" sz="2400" b="1" i="1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379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D7278E-9428-41C4-9D2C-2958B99BC716}" type="slidenum">
              <a:rPr lang="en-US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34</a:t>
            </a:fld>
            <a:endParaRPr lang="en-US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  <p:bldP spid="59396" grpId="0" build="p"/>
      <p:bldP spid="59398" grpId="0"/>
      <p:bldP spid="5939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685800"/>
            <a:ext cx="6019800" cy="1143000"/>
          </a:xfrm>
        </p:spPr>
        <p:txBody>
          <a:bodyPr/>
          <a:lstStyle/>
          <a:p>
            <a:pPr algn="r" rtl="1">
              <a:defRPr/>
            </a:pPr>
            <a:r>
              <a:rPr lang="fa-I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طبق ماده  91  قانون کار :</a:t>
            </a:r>
            <a:endParaRPr lang="en-US" sz="3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itchFamily="2" charset="-78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229600" cy="3962400"/>
          </a:xfrm>
        </p:spPr>
        <p:txBody>
          <a:bodyPr/>
          <a:lstStyle/>
          <a:p>
            <a:pPr algn="r" rtl="1">
              <a:lnSpc>
                <a:spcPct val="200000"/>
              </a:lnSpc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		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کارفرمايان موظفند وسائل و امکانات لازم برای تأمين سلامت و حفاظت و بهداشت کارگران در محيط کار را تهيه و در اختيار آنان قرار داده ، کاربرد آنها را آموزش دهند و در مورد استفاده از آنها نظارت نمايند</a:t>
            </a:r>
            <a:r>
              <a:rPr lang="fa-IR" sz="2800" smtClean="0">
                <a:solidFill>
                  <a:schemeClr val="bg1"/>
                </a:solidFill>
                <a:cs typeface="B Titr" panose="00000700000000000000" pitchFamily="2" charset="-78"/>
              </a:rPr>
              <a:t> .</a:t>
            </a:r>
            <a:endParaRPr lang="en-US" sz="2800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A8C75F2-F74C-4CCD-B011-B45277A9A19E}" type="slidenum">
              <a:rPr lang="en-US">
                <a:solidFill>
                  <a:srgbClr val="FFFFFF"/>
                </a:solidFill>
                <a:cs typeface="B Titr" panose="00000700000000000000" pitchFamily="2" charset="-78"/>
              </a:rPr>
              <a:pPr eaLnBrk="1" hangingPunct="1"/>
              <a:t>35</a:t>
            </a:fld>
            <a:endParaRPr lang="en-US">
              <a:solidFill>
                <a:srgbClr val="FFFFFF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algn="r" rtl="1">
              <a:defRPr/>
            </a:pPr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طبق ماده   92  قانون کار :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191000"/>
          </a:xfrm>
        </p:spPr>
        <p:txBody>
          <a:bodyPr/>
          <a:lstStyle/>
          <a:p>
            <a:pPr algn="r" rtl="1">
              <a:lnSpc>
                <a:spcPct val="150000"/>
              </a:lnSpc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		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کارفرما مکلف است در کارگاههائی که شاغلين آنها در معرض بيماريهای ناشی ازکارهستند, برای همه آنها پرونده پزشکي تشکيل داده و حداقل سالی يکبار آنها را چک آپ نمايد و در صورت مشاهده آغاز بيماری بلافاصله محل کار فرد را بدون کاهش مزد </a:t>
            </a:r>
            <a:r>
              <a:rPr lang="fa-IR" sz="2400" b="1" i="1" smtClean="0">
                <a:solidFill>
                  <a:schemeClr val="bg1"/>
                </a:solidFill>
                <a:cs typeface="B Titr" panose="00000700000000000000" pitchFamily="2" charset="-78"/>
              </a:rPr>
              <a:t>(حقوق ,حق شيفت , حق راه , و .  .  .  )</a:t>
            </a: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تغيير دهد .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BAE8C27-B26D-4B95-B8C5-90F873A14F52}" type="slidenum">
              <a:rPr lang="en-US">
                <a:solidFill>
                  <a:srgbClr val="FFFFFF"/>
                </a:solidFill>
              </a:rPr>
              <a:pPr eaLnBrk="1" hangingPunct="1"/>
              <a:t>36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/>
          <a:lstStyle/>
          <a:p>
            <a:pPr algn="r" rtl="1">
              <a:defRPr/>
            </a:pPr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طبق ماده  95  قانون کار :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458200" cy="3810000"/>
          </a:xfrm>
        </p:spPr>
        <p:txBody>
          <a:bodyPr/>
          <a:lstStyle/>
          <a:p>
            <a:pPr algn="r" rtl="1">
              <a:lnSpc>
                <a:spcPct val="200000"/>
              </a:lnSpc>
              <a:buFontTx/>
              <a:buNone/>
            </a:pP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		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اگر امکانات و وسائل مورد نياز و آموزش های لازم برای کاربرد آنها به کارگر داده شود ولی کارگر از آنها استفاده نکند ، در صورت بروز حوادث و مشکلات ، مسؤليتی متوجه کارفرما نبوده و خودِ کارگر مقصر است  .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E5909E9-E9EC-4C4E-8B82-2546986A1609}" type="slidenum">
              <a:rPr lang="en-US">
                <a:solidFill>
                  <a:srgbClr val="FFFFFF"/>
                </a:solidFill>
              </a:rPr>
              <a:pPr eaLnBrk="1" hangingPunct="1"/>
              <a:t>37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86800" cy="1143000"/>
          </a:xfrm>
        </p:spPr>
        <p:txBody>
          <a:bodyPr/>
          <a:lstStyle/>
          <a:p>
            <a:pPr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عوامل مؤثر در ايجاد مقبوليت ثانويه </a:t>
            </a:r>
            <a:b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درمديران و رهبران</a:t>
            </a:r>
            <a:r>
              <a:rPr lang="en-US" sz="4000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1600200"/>
            <a:ext cx="5029200" cy="5029200"/>
          </a:xfrm>
        </p:spPr>
        <p:txBody>
          <a:bodyPr/>
          <a:lstStyle/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صداقت 	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صلاحيت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همسوئی		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پويائی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حاضرجوابی	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زمينه مشترک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شيوه معرفی	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وضع ظاهری			</a:t>
            </a:r>
          </a:p>
          <a:p>
            <a:pPr marL="609600" indent="-609600" algn="r" rtl="1" eaLnBrk="1" hangingPunct="1">
              <a:lnSpc>
                <a:spcPct val="11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ايجاد اعتماد .</a:t>
            </a:r>
            <a:r>
              <a:rPr lang="fa-IR" sz="2400" b="1" smtClean="0">
                <a:solidFill>
                  <a:schemeClr val="bg1"/>
                </a:solidFill>
                <a:cs typeface="B Titr" panose="00000700000000000000" pitchFamily="2" charset="-78"/>
              </a:rPr>
              <a:t>	</a:t>
            </a:r>
            <a:endParaRPr lang="en-US" sz="24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E2BFAD-32A9-4851-8E6C-8A531AF4F289}" type="slidenum">
              <a:rPr lang="en-US" sz="1800">
                <a:solidFill>
                  <a:srgbClr val="FFFFFF"/>
                </a:solidFill>
              </a:rPr>
              <a:pPr eaLnBrk="1" hangingPunct="1"/>
              <a:t>38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600" decel="100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600" decel="100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600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00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00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600" decel="100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600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00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600" decel="100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600" decel="100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600" decel="100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600" decel="100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00" decel="100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00" decel="100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600" decel="100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600" decel="100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00" decel="100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00" decel="100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600" decel="100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600" decel="100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00" decel="100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00" decel="100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600" decel="100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600" decel="100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00" decel="100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00" decel="100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a-I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a-IR" smtClean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76D7DA-36B8-4E8D-B99B-12538ABEDA32}" type="slidenum">
              <a:rPr lang="en-US"/>
              <a:pPr eaLnBrk="1" hangingPunct="1"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6172200"/>
          </a:xfrm>
        </p:spPr>
        <p:txBody>
          <a:bodyPr/>
          <a:lstStyle/>
          <a:p>
            <a:pPr rtl="1" eaLnBrk="1" hangingPunct="1">
              <a:lnSpc>
                <a:spcPct val="120000"/>
              </a:lnSpc>
              <a:defRPr/>
            </a:pPr>
            <a:r>
              <a:rPr lang="fa-IR" sz="2800" dirty="0" smtClean="0">
                <a:solidFill>
                  <a:schemeClr val="bg1"/>
                </a:solidFill>
                <a:cs typeface="B Traffic" pitchFamily="2" charset="-78"/>
              </a:rPr>
              <a:t>تصويراسلايدهاي نمايش داده شده </a:t>
            </a:r>
            <a:br>
              <a:rPr lang="fa-IR" sz="2800" dirty="0" smtClean="0">
                <a:solidFill>
                  <a:schemeClr val="bg1"/>
                </a:solidFill>
                <a:cs typeface="B Traffic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B Traffic" pitchFamily="2" charset="-78"/>
              </a:rPr>
              <a:t>در  سمينار :</a:t>
            </a:r>
            <a:br>
              <a:rPr lang="fa-IR" sz="2800" dirty="0" smtClean="0">
                <a:solidFill>
                  <a:schemeClr val="bg1"/>
                </a:solidFill>
                <a:cs typeface="B Traffic" pitchFamily="2" charset="-78"/>
              </a:rPr>
            </a:br>
            <a:r>
              <a:rPr lang="fa-IR" sz="1600" dirty="0" smtClean="0">
                <a:solidFill>
                  <a:schemeClr val="bg1"/>
                </a:solidFill>
                <a:cs typeface="B Traffic" pitchFamily="2" charset="-78"/>
              </a:rPr>
              <a:t/>
            </a:r>
            <a:br>
              <a:rPr lang="fa-IR" sz="1600" dirty="0" smtClean="0">
                <a:solidFill>
                  <a:schemeClr val="bg1"/>
                </a:solidFill>
                <a:cs typeface="B Traffic" pitchFamily="2" charset="-78"/>
              </a:rPr>
            </a:br>
            <a:r>
              <a:rPr lang="fa-IR" sz="400" dirty="0" smtClean="0">
                <a:solidFill>
                  <a:schemeClr val="bg1"/>
                </a:solidFill>
                <a:cs typeface="B Traffic" pitchFamily="2" charset="-78"/>
              </a:rPr>
              <a:t/>
            </a:r>
            <a:br>
              <a:rPr lang="fa-IR" sz="400" dirty="0" smtClean="0">
                <a:solidFill>
                  <a:schemeClr val="bg1"/>
                </a:solidFill>
                <a:cs typeface="B Traffic" pitchFamily="2" charset="-78"/>
              </a:rPr>
            </a:br>
            <a:r>
              <a:rPr lang="fa-IR" sz="3600" dirty="0" smtClean="0">
                <a:solidFill>
                  <a:schemeClr val="bg1"/>
                </a:solidFill>
                <a:latin typeface="IranNastaliq" pitchFamily="18" charset="0"/>
                <a:cs typeface="B Titr" pitchFamily="2" charset="-78"/>
              </a:rPr>
              <a:t> </a:t>
            </a:r>
            <a:r>
              <a:rPr lang="fa-IR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Titr" pitchFamily="2" charset="-78"/>
              </a:rPr>
              <a:t>مديريت منابع انساني</a:t>
            </a:r>
            <a:br>
              <a:rPr lang="fa-IR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Titr" pitchFamily="2" charset="-78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Human  Resource  Management</a:t>
            </a:r>
            <a:r>
              <a:rPr lang="fa-I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 </a:t>
            </a:r>
            <a: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sz="1600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B Titr" pitchFamily="2" charset="-78"/>
              </a:rPr>
              <a:t>محل برگزاري : شهرك علمي تحقيقاتي اصفهان</a:t>
            </a:r>
            <a:r>
              <a:rPr lang="fa-IR" sz="7200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sz="7200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sz="1800" dirty="0" smtClean="0">
                <a:solidFill>
                  <a:schemeClr val="bg1"/>
                </a:solidFill>
                <a:cs typeface="Titr" pitchFamily="2" charset="-78"/>
              </a:rPr>
              <a:t/>
            </a:r>
            <a:br>
              <a:rPr lang="fa-IR" sz="1800" dirty="0" smtClean="0">
                <a:solidFill>
                  <a:schemeClr val="bg1"/>
                </a:solidFill>
                <a:cs typeface="Titr" pitchFamily="2" charset="-78"/>
              </a:rPr>
            </a:br>
            <a:r>
              <a:rPr lang="fa-IR" sz="2000" dirty="0" smtClean="0">
                <a:solidFill>
                  <a:schemeClr val="bg1"/>
                </a:solidFill>
                <a:cs typeface="Traffic" pitchFamily="2" charset="-78"/>
              </a:rPr>
              <a:t>مدرس : دکتر حبيبيان </a:t>
            </a:r>
            <a:br>
              <a:rPr lang="fa-IR" sz="2000" dirty="0" smtClean="0">
                <a:solidFill>
                  <a:schemeClr val="bg1"/>
                </a:solidFill>
                <a:cs typeface="Traffic" pitchFamily="2" charset="-78"/>
              </a:rPr>
            </a:br>
            <a:r>
              <a:rPr lang="fa-IR" sz="2000" dirty="0" smtClean="0">
                <a:solidFill>
                  <a:schemeClr val="bg1"/>
                </a:solidFill>
                <a:cs typeface="Traffic" pitchFamily="2" charset="-78"/>
              </a:rPr>
              <a:t> ديماه  1390</a:t>
            </a:r>
            <a:endParaRPr lang="en-US" sz="1000" dirty="0" smtClean="0">
              <a:solidFill>
                <a:schemeClr val="bg1"/>
              </a:solidFill>
              <a:cs typeface="Traffic" pitchFamily="2" charset="-78"/>
            </a:endParaRPr>
          </a:p>
        </p:txBody>
      </p:sp>
      <p:sp>
        <p:nvSpPr>
          <p:cNvPr id="307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9CA2862-840F-41E0-ADA4-032C1CCB4C9C}" type="slidenum">
              <a:rPr lang="en-US"/>
              <a:pPr eaLnBrk="1" hangingPunct="1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848600" cy="1143000"/>
          </a:xfrm>
        </p:spPr>
        <p:txBody>
          <a:bodyPr/>
          <a:lstStyle/>
          <a:p>
            <a:pPr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سرفصل مطالب مورد بحث در اين سمينار</a:t>
            </a:r>
            <a:r>
              <a:rPr lang="fa-IR" u="sng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u="sng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447800"/>
            <a:ext cx="6477000" cy="480060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مفاهيم ،کلياتي در مورد مديريت و رهبري 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علل اهميت منابع انساني در آغاز قرن 21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انگيزه ها و انتظارات كاركنان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آشنايي با انواع سبك هاي مديريت و رهبري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مديريت بر منابع انساني سازمان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همراه  با 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Work Shop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 و  </a:t>
            </a:r>
            <a:r>
              <a:rPr lang="en-US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Case Study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6096000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 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BA6E8A-025D-4960-8DBE-B44C208F3BBB}" type="slidenum">
              <a:rPr lang="en-US"/>
              <a:pPr eaLnBrk="1" hangingPunct="1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533400"/>
            <a:ext cx="4648200" cy="1143000"/>
          </a:xfrm>
        </p:spPr>
        <p:txBody>
          <a:bodyPr/>
          <a:lstStyle/>
          <a:p>
            <a:pPr algn="r" rtl="1" eaLnBrk="1" hangingPunct="1"/>
            <a:r>
              <a:rPr lang="fa-IR" sz="4000" b="1" smtClean="0">
                <a:solidFill>
                  <a:schemeClr val="bg1"/>
                </a:solidFill>
                <a:cs typeface="B Titr" panose="00000700000000000000" pitchFamily="2" charset="-78"/>
              </a:rPr>
              <a:t>تعريف مديريت </a:t>
            </a:r>
            <a:endParaRPr lang="en-US" sz="40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733800"/>
          </a:xfrm>
        </p:spPr>
        <p:txBody>
          <a:bodyPr/>
          <a:lstStyle/>
          <a:p>
            <a:pPr marL="609600" indent="-609600" algn="r" rtl="1" eaLnBrk="1" hangingPunct="1">
              <a:buFontTx/>
              <a:buAutoNum type="arabicPeriod"/>
              <a:defRPr/>
            </a:pPr>
            <a:r>
              <a:rPr lang="fa-I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هنر انجام کار با و به وسيله ديگران </a:t>
            </a:r>
          </a:p>
          <a:p>
            <a:pPr marL="609600" indent="-609600" algn="r" rtl="1" eaLnBrk="1" hangingPunct="1">
              <a:buFontTx/>
              <a:buAutoNum type="arabicPeriod"/>
              <a:defRPr/>
            </a:pPr>
            <a:endParaRPr lang="fa-IR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marL="609600" indent="-609600" algn="r" rtl="1" eaLnBrk="1" hangingPunct="1">
              <a:buFontTx/>
              <a:buAutoNum type="arabicPeriod"/>
              <a:defRPr/>
            </a:pPr>
            <a:r>
              <a:rPr lang="fa-I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روش استفاده بهينه از ابزار و منابع سازمان برای رسيدن به اهداف سازمانی  </a:t>
            </a:r>
          </a:p>
          <a:p>
            <a:pPr marL="609600" indent="-609600" algn="r" rtl="1" eaLnBrk="1" hangingPunct="1">
              <a:buFontTx/>
              <a:buAutoNum type="arabicPeriod"/>
              <a:defRPr/>
            </a:pPr>
            <a:endParaRPr lang="fa-IR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marL="609600" indent="-609600" algn="r" rtl="1" eaLnBrk="1" hangingPunct="1">
              <a:buFontTx/>
              <a:buAutoNum type="arabicPeriod"/>
              <a:defRPr/>
            </a:pPr>
            <a:r>
              <a:rPr lang="fa-I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فرايند به کارگيری مؤثر و کارآمد منابع مادی و انسانی ( </a:t>
            </a:r>
            <a:r>
              <a:rPr lang="fa-I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در برنامه ريزی ، سازماندهی ، بسيج منابع و امکانات ، هدايت و کنترل )</a:t>
            </a:r>
            <a:r>
              <a:rPr lang="fa-I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که برای دستيابی به اهداف سازمانی و براساس نظام ارزشی مورد قبول جامعه صورت می گيرد  .</a:t>
            </a:r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5CE4C4-50FA-4F82-9E87-1F536E09C115}" type="slidenum">
              <a:rPr lang="en-US" sz="1800">
                <a:solidFill>
                  <a:srgbClr val="FFFFFF"/>
                </a:solidFill>
              </a:rPr>
              <a:pPr eaLnBrk="1" hangingPunct="1"/>
              <a:t>6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867400" y="620713"/>
            <a:ext cx="2830513" cy="1143000"/>
          </a:xfrm>
        </p:spPr>
        <p:txBody>
          <a:bodyPr/>
          <a:lstStyle/>
          <a:p>
            <a:pPr algn="r" rtl="1" eaLnBrk="1" hangingPunct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تعريف سازمان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229600" cy="3771900"/>
          </a:xfrm>
        </p:spPr>
        <p:txBody>
          <a:bodyPr/>
          <a:lstStyle/>
          <a:p>
            <a:pPr marL="609600" indent="-609600" algn="r" rtl="1" eaLnBrk="1" hangingPunct="1">
              <a:lnSpc>
                <a:spcPct val="13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مجموعه چند سيستم به هم پيوسته که در تعامل با همديگر و برای رسيدن به اهداف از پيش تعيين شده فعاليت می کنند 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30000"/>
              </a:lnSpc>
              <a:buFontTx/>
              <a:buNone/>
            </a:pPr>
            <a:endParaRPr lang="fa-IR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  <a:p>
            <a:pPr marL="609600" indent="-609600" algn="r" rtl="1" eaLnBrk="1" hangingPunct="1">
              <a:lnSpc>
                <a:spcPct val="130000"/>
              </a:lnSpc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سازمان نهادی است اجتماعی و هدف دار که دارای ساختار مشخص و معين بوده و ضمن فعاليت قانونمند و هماهنگ برای امورات داخلی ، با محيط خارجی خود نيز در ارتباط است .</a:t>
            </a:r>
            <a:r>
              <a:rPr lang="fa-IR" sz="2800" b="1" smtClean="0">
                <a:cs typeface="B Titr" panose="00000700000000000000" pitchFamily="2" charset="-78"/>
              </a:rPr>
              <a:t> </a:t>
            </a:r>
            <a:r>
              <a:rPr lang="fa-IR" sz="2800" smtClean="0">
                <a:cs typeface="B Titr" panose="00000700000000000000" pitchFamily="2" charset="-78"/>
              </a:rPr>
              <a:t> </a:t>
            </a:r>
            <a:endParaRPr lang="en-US" sz="2800" smtClean="0">
              <a:cs typeface="B Titr" panose="00000700000000000000" pitchFamily="2" charset="-78"/>
            </a:endParaRP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C3DB5B-5FC8-4891-93E9-D84BC49C86CD}" type="slidenum">
              <a:rPr lang="en-US" sz="1800">
                <a:solidFill>
                  <a:srgbClr val="FFFFFF"/>
                </a:solidFill>
              </a:rPr>
              <a:pPr eaLnBrk="1" hangingPunct="1"/>
              <a:t>7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274638"/>
            <a:ext cx="5867400" cy="1143000"/>
          </a:xfrm>
        </p:spPr>
        <p:txBody>
          <a:bodyPr/>
          <a:lstStyle/>
          <a:p>
            <a:pPr algn="r" rtl="1" eaLnBrk="1" hangingPunct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ويژگيهای سازمان های امروزی</a:t>
            </a:r>
            <a:r>
              <a:rPr lang="fa-IR" b="1" smtClean="0">
                <a:solidFill>
                  <a:schemeClr val="bg1"/>
                </a:solidFill>
                <a:cs typeface="B Titr" panose="00000700000000000000" pitchFamily="2" charset="-78"/>
              </a:rPr>
              <a:t> </a:t>
            </a:r>
            <a:endParaRPr lang="en-US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480060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رقابت های روزافزون جهانی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تغيير نگرش به نيروی انسانی و انگيزه های آنان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سرعت انعطاف در ارائه کالا و خدمات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استفاده بيشتر از فناوری اطلاعات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تغيير ساختارها و طراحی مجدد مشاغل 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لزوم ايجاد کارآفرينی ، خلاقيت ، و نوآوری در سازمان </a:t>
            </a:r>
          </a:p>
          <a:p>
            <a:pPr marL="609600" indent="-609600" algn="r" rtl="1" eaLnBrk="1" hangingPunct="1">
              <a:lnSpc>
                <a:spcPct val="150000"/>
              </a:lnSpc>
              <a:buFontTx/>
              <a:buAutoNum type="arabicPeriod"/>
            </a:pPr>
            <a:r>
              <a:rPr lang="fa-IR" sz="2800" smtClean="0">
                <a:solidFill>
                  <a:schemeClr val="bg1"/>
                </a:solidFill>
                <a:cs typeface="B Titr" panose="00000700000000000000" pitchFamily="2" charset="-78"/>
              </a:rPr>
              <a:t>تحول در فرهنگ هاي سازماني . </a:t>
            </a:r>
            <a:endParaRPr lang="en-US" sz="2800" smtClean="0">
              <a:cs typeface="B Titr" panose="00000700000000000000" pitchFamily="2" charset="-78"/>
            </a:endParaRP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DB6F98-3535-459B-B775-63196445A5D7}" type="slidenum">
              <a:rPr lang="en-US" sz="1800">
                <a:solidFill>
                  <a:srgbClr val="FFFFFF"/>
                </a:solidFill>
              </a:rPr>
              <a:pPr eaLnBrk="1" hangingPunct="1"/>
              <a:t>8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00" y="1143000"/>
            <a:ext cx="4648200" cy="1143000"/>
          </a:xfrm>
        </p:spPr>
        <p:txBody>
          <a:bodyPr/>
          <a:lstStyle/>
          <a:p>
            <a:pPr algn="r" rtl="1" eaLnBrk="1" hangingPunct="1"/>
            <a:r>
              <a:rPr lang="fa-IR" sz="3600" b="1" smtClean="0">
                <a:solidFill>
                  <a:schemeClr val="bg1"/>
                </a:solidFill>
                <a:cs typeface="B Titr" panose="00000700000000000000" pitchFamily="2" charset="-78"/>
              </a:rPr>
              <a:t>فرهنگ سازمانی</a:t>
            </a:r>
            <a:endParaRPr lang="en-US" sz="36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010400" cy="2971800"/>
          </a:xfrm>
        </p:spPr>
        <p:txBody>
          <a:bodyPr/>
          <a:lstStyle/>
          <a:p>
            <a:pPr algn="r" rtl="1" eaLnBrk="1" hangingPunct="1">
              <a:lnSpc>
                <a:spcPct val="170000"/>
              </a:lnSpc>
              <a:buFontTx/>
              <a:buNone/>
            </a:pPr>
            <a:r>
              <a:rPr lang="fa-IR" sz="2800" b="1" smtClean="0">
                <a:cs typeface="B Titr" panose="00000700000000000000" pitchFamily="2" charset="-78"/>
              </a:rPr>
              <a:t>	</a:t>
            </a:r>
            <a:r>
              <a:rPr lang="fa-IR" sz="2800" b="1" smtClean="0">
                <a:solidFill>
                  <a:schemeClr val="bg1"/>
                </a:solidFill>
                <a:cs typeface="B Titr" panose="00000700000000000000" pitchFamily="2" charset="-78"/>
              </a:rPr>
              <a:t>عبارتست از مجموعه نگرشها ، هنجارها ، رفتارها ، و اعتقادات مشترک کارکنان در معيارها و ارزشهای شناخته شده در سازمان .  </a:t>
            </a:r>
            <a:endParaRPr lang="en-US" sz="2800" b="1" smtClean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E3F4C0-9096-435D-A0B7-FF832E465F9F}" type="slidenum">
              <a:rPr lang="en-US" sz="1800">
                <a:solidFill>
                  <a:srgbClr val="FFFFFF"/>
                </a:solidFill>
              </a:rPr>
              <a:pPr eaLnBrk="1" hangingPunct="1"/>
              <a:t>9</a:t>
            </a:fld>
            <a:endParaRPr lang="en-US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6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</TotalTime>
  <Words>1661</Words>
  <Application>Microsoft Office PowerPoint</Application>
  <PresentationFormat>On-screen Show (4:3)</PresentationFormat>
  <Paragraphs>299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Default Design</vt:lpstr>
      <vt:lpstr>PowerPoint Presentation</vt:lpstr>
      <vt:lpstr>نرم افزار حسابداری و خرید و فروش پریال</vt:lpstr>
      <vt:lpstr>نرم افزار حسابداری و خرید و فروش پریال</vt:lpstr>
      <vt:lpstr>تصويراسلايدهاي نمايش داده شده  در  سمينار :    مديريت منابع انساني Human  Resource  Management     محل برگزاري : شهرك علمي تحقيقاتي اصفهان   مدرس : دکتر حبيبيان   ديماه  1390</vt:lpstr>
      <vt:lpstr>سرفصل مطالب مورد بحث در اين سمينار </vt:lpstr>
      <vt:lpstr>تعريف مديريت </vt:lpstr>
      <vt:lpstr>تعريف سازمان</vt:lpstr>
      <vt:lpstr>ويژگيهای سازمان های امروزی </vt:lpstr>
      <vt:lpstr>فرهنگ سازمانی</vt:lpstr>
      <vt:lpstr>عوامل مؤثر در ايجاد فرهنگ سازمانی</vt:lpstr>
      <vt:lpstr> تعريف رهبری  </vt:lpstr>
      <vt:lpstr>مقايسه مديران و رهبران</vt:lpstr>
      <vt:lpstr>قدرت و نفوذ در مديران و رهبران</vt:lpstr>
      <vt:lpstr>منابع قدرت رهبران و مديران  </vt:lpstr>
      <vt:lpstr>مهمترين استراتژی های نفوذ در ديگران</vt:lpstr>
      <vt:lpstr>اهداف عمده كاركنان در محيط كار</vt:lpstr>
      <vt:lpstr>تمهيدات مديران و رهبران سازمانها  براي تحقق اهداف كاركنان</vt:lpstr>
      <vt:lpstr>علل اهميت مديريت صحيح برمنابع انسانی  در زمان حاضر</vt:lpstr>
      <vt:lpstr>انتظارات و توقعات كاركنان   ( بررسي گزارش مربوط به صفحات 6 تا 10 )</vt:lpstr>
      <vt:lpstr>انواع سبك های رهبري ومديريت  (صفحات 13تا 24)</vt:lpstr>
      <vt:lpstr>همان سبك ها به بياني ديگر   </vt:lpstr>
      <vt:lpstr>طبقه بندی نظريه های رهبری در مورد نقش آنان</vt:lpstr>
      <vt:lpstr> شبکه مدیریت بلیک و موتون    </vt:lpstr>
      <vt:lpstr>تعريف انگيزش  ( صفحات 25 تا 28 ) </vt:lpstr>
      <vt:lpstr>تئوری دو عاملی انگيزشی هرزبرگ</vt:lpstr>
      <vt:lpstr>انواع به کار بردن تشويق و تنبيه در سازمانها </vt:lpstr>
      <vt:lpstr> مباني مديريت در يك قرن اخير</vt:lpstr>
      <vt:lpstr>مديريت بر مبناي ارزش ، 4 ضرورت زير را مطرح ميكند :  </vt:lpstr>
      <vt:lpstr>مديريت منابع انسانی</vt:lpstr>
      <vt:lpstr>وظايف مديرمنابع انسانی</vt:lpstr>
      <vt:lpstr>وظايف مديرمنابع انسانی (ادامه)</vt:lpstr>
      <vt:lpstr>وظايف مديرمنابع انسانی (ادامه)</vt:lpstr>
      <vt:lpstr>نقش مديرمنابع انسانی در سودآوری سازمان</vt:lpstr>
      <vt:lpstr>عوامل بروز حوادث کاری</vt:lpstr>
      <vt:lpstr>طبق ماده  91  قانون کار :</vt:lpstr>
      <vt:lpstr>طبق ماده   92  قانون کار : </vt:lpstr>
      <vt:lpstr>طبق ماده  95  قانون کار : </vt:lpstr>
      <vt:lpstr>عوامل مؤثر در ايجاد مقبوليت ثانويه  درمديران و رهبران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user</cp:lastModifiedBy>
  <cp:revision>122</cp:revision>
  <cp:lastPrinted>1601-01-01T00:00:00Z</cp:lastPrinted>
  <dcterms:created xsi:type="dcterms:W3CDTF">1601-01-01T00:00:00Z</dcterms:created>
  <dcterms:modified xsi:type="dcterms:W3CDTF">2018-07-28T06:02:52Z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